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5" r:id="rId5"/>
    <p:sldMasterId id="2147483696" r:id="rId6"/>
  </p:sldMasterIdLst>
  <p:notesMasterIdLst>
    <p:notesMasterId r:id="rId27"/>
  </p:notesMasterIdLst>
  <p:sldIdLst>
    <p:sldId id="2016" r:id="rId7"/>
    <p:sldId id="1975" r:id="rId8"/>
    <p:sldId id="1995" r:id="rId9"/>
    <p:sldId id="304" r:id="rId10"/>
    <p:sldId id="1976" r:id="rId11"/>
    <p:sldId id="1977" r:id="rId12"/>
    <p:sldId id="1978" r:id="rId13"/>
    <p:sldId id="1979" r:id="rId14"/>
    <p:sldId id="2018" r:id="rId15"/>
    <p:sldId id="1990" r:id="rId16"/>
    <p:sldId id="2019" r:id="rId17"/>
    <p:sldId id="2017" r:id="rId18"/>
    <p:sldId id="1983" r:id="rId19"/>
    <p:sldId id="1984" r:id="rId20"/>
    <p:sldId id="1985" r:id="rId21"/>
    <p:sldId id="315" r:id="rId22"/>
    <p:sldId id="1986" r:id="rId23"/>
    <p:sldId id="1988" r:id="rId24"/>
    <p:sldId id="1993" r:id="rId25"/>
    <p:sldId id="198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AE12EC"/>
    <a:srgbClr val="78BE2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C7DDE4-DE9A-44E8-AFA5-1AC4C746F708}" v="14" dt="2024-08-15T15:58:18.1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D1B838-87CB-4E40-9907-6D102F89FB9E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</dgm:pt>
    <dgm:pt modelId="{C52ED719-1691-4393-8933-B43F91944463}">
      <dgm:prSet phldrT="[Text]"/>
      <dgm:spPr>
        <a:ln>
          <a:solidFill>
            <a:srgbClr val="00AEDB"/>
          </a:solidFill>
        </a:ln>
      </dgm:spPr>
      <dgm:t>
        <a:bodyPr/>
        <a:lstStyle/>
        <a:p>
          <a:r>
            <a:rPr lang="en-US" b="1" dirty="0"/>
            <a:t>Technology that Delivers</a:t>
          </a:r>
        </a:p>
      </dgm:t>
    </dgm:pt>
    <dgm:pt modelId="{087C3165-F12E-4D4A-91B5-AD03794BE3FD}" type="parTrans" cxnId="{520CB6F8-CB33-4E7C-976C-152F9C4C187D}">
      <dgm:prSet/>
      <dgm:spPr/>
      <dgm:t>
        <a:bodyPr/>
        <a:lstStyle/>
        <a:p>
          <a:endParaRPr lang="en-US"/>
        </a:p>
      </dgm:t>
    </dgm:pt>
    <dgm:pt modelId="{6CEC8D06-CB1C-4333-887C-4C25ECDC926F}" type="sibTrans" cxnId="{520CB6F8-CB33-4E7C-976C-152F9C4C187D}">
      <dgm:prSet/>
      <dgm:spPr/>
      <dgm:t>
        <a:bodyPr/>
        <a:lstStyle/>
        <a:p>
          <a:endParaRPr lang="en-US"/>
        </a:p>
      </dgm:t>
    </dgm:pt>
    <dgm:pt modelId="{A2E23EC4-B95D-4DE4-A5B8-DBFBC79BFBD3}">
      <dgm:prSet phldrT="[Text]"/>
      <dgm:spPr>
        <a:ln>
          <a:solidFill>
            <a:srgbClr val="00AEDB"/>
          </a:solidFill>
        </a:ln>
      </dgm:spPr>
      <dgm:t>
        <a:bodyPr/>
        <a:lstStyle/>
        <a:p>
          <a:r>
            <a:rPr lang="en-US" b="1" dirty="0"/>
            <a:t>White Glove Customer Experience</a:t>
          </a:r>
        </a:p>
      </dgm:t>
    </dgm:pt>
    <dgm:pt modelId="{3EA15370-6C04-42DF-BAAA-2ABE909B6D46}" type="parTrans" cxnId="{1EBAEE65-ECA9-47B4-8EE8-D3505074791D}">
      <dgm:prSet/>
      <dgm:spPr/>
      <dgm:t>
        <a:bodyPr/>
        <a:lstStyle/>
        <a:p>
          <a:endParaRPr lang="en-US"/>
        </a:p>
      </dgm:t>
    </dgm:pt>
    <dgm:pt modelId="{8728AF6E-27EE-48D8-8953-8EDE0F7F9010}" type="sibTrans" cxnId="{1EBAEE65-ECA9-47B4-8EE8-D3505074791D}">
      <dgm:prSet/>
      <dgm:spPr/>
      <dgm:t>
        <a:bodyPr/>
        <a:lstStyle/>
        <a:p>
          <a:endParaRPr lang="en-US"/>
        </a:p>
      </dgm:t>
    </dgm:pt>
    <dgm:pt modelId="{AC2E85A7-F700-4467-AA6B-91E21CFA84B3}">
      <dgm:prSet phldrT="[Text]"/>
      <dgm:spPr>
        <a:solidFill>
          <a:srgbClr val="00AEDB">
            <a:alpha val="50000"/>
          </a:srgbClr>
        </a:solidFill>
        <a:ln>
          <a:solidFill>
            <a:srgbClr val="78BE20"/>
          </a:solidFill>
        </a:ln>
      </dgm:spPr>
      <dgm:t>
        <a:bodyPr/>
        <a:lstStyle/>
        <a:p>
          <a:r>
            <a:rPr lang="en-US" b="1" dirty="0"/>
            <a:t>Savings on Administrative Costs</a:t>
          </a:r>
        </a:p>
      </dgm:t>
    </dgm:pt>
    <dgm:pt modelId="{EAB7F78A-E1A3-4202-AF43-C78D1237D658}" type="parTrans" cxnId="{E197FC57-3FA9-47A6-856B-F506C3565EE7}">
      <dgm:prSet/>
      <dgm:spPr/>
      <dgm:t>
        <a:bodyPr/>
        <a:lstStyle/>
        <a:p>
          <a:endParaRPr lang="en-US"/>
        </a:p>
      </dgm:t>
    </dgm:pt>
    <dgm:pt modelId="{96F4373D-F935-4469-8380-F8DDB72E9E4B}" type="sibTrans" cxnId="{E197FC57-3FA9-47A6-856B-F506C3565EE7}">
      <dgm:prSet/>
      <dgm:spPr/>
      <dgm:t>
        <a:bodyPr/>
        <a:lstStyle/>
        <a:p>
          <a:endParaRPr lang="en-US"/>
        </a:p>
      </dgm:t>
    </dgm:pt>
    <dgm:pt modelId="{54ADB57F-C234-4A3C-8C77-F5748D7B590E}" type="pres">
      <dgm:prSet presAssocID="{E0D1B838-87CB-4E40-9907-6D102F89FB9E}" presName="Name0" presStyleCnt="0">
        <dgm:presLayoutVars>
          <dgm:dir/>
          <dgm:resizeHandles val="exact"/>
        </dgm:presLayoutVars>
      </dgm:prSet>
      <dgm:spPr/>
    </dgm:pt>
    <dgm:pt modelId="{6A471BB4-DD18-4F47-B7A3-39C78806E956}" type="pres">
      <dgm:prSet presAssocID="{C52ED719-1691-4393-8933-B43F91944463}" presName="Name5" presStyleLbl="vennNode1" presStyleIdx="0" presStyleCnt="3" custLinFactNeighborX="-61303" custLinFactNeighborY="997">
        <dgm:presLayoutVars>
          <dgm:bulletEnabled val="1"/>
        </dgm:presLayoutVars>
      </dgm:prSet>
      <dgm:spPr/>
    </dgm:pt>
    <dgm:pt modelId="{3DAF7B28-12C9-447F-9626-47DCA84C21A3}" type="pres">
      <dgm:prSet presAssocID="{6CEC8D06-CB1C-4333-887C-4C25ECDC926F}" presName="space" presStyleCnt="0"/>
      <dgm:spPr/>
    </dgm:pt>
    <dgm:pt modelId="{03033DDA-DCED-447D-A3DA-416D724966B9}" type="pres">
      <dgm:prSet presAssocID="{A2E23EC4-B95D-4DE4-A5B8-DBFBC79BFBD3}" presName="Name5" presStyleLbl="vennNode1" presStyleIdx="1" presStyleCnt="3" custLinFactX="61325" custLinFactNeighborX="100000" custLinFactNeighborY="1901">
        <dgm:presLayoutVars>
          <dgm:bulletEnabled val="1"/>
        </dgm:presLayoutVars>
      </dgm:prSet>
      <dgm:spPr/>
    </dgm:pt>
    <dgm:pt modelId="{F5113B7C-B4FC-4BF8-8A1A-1F67DEFEAC58}" type="pres">
      <dgm:prSet presAssocID="{8728AF6E-27EE-48D8-8953-8EDE0F7F9010}" presName="space" presStyleCnt="0"/>
      <dgm:spPr/>
    </dgm:pt>
    <dgm:pt modelId="{601B154E-36D5-4DEA-8DB1-7293892E3D82}" type="pres">
      <dgm:prSet presAssocID="{AC2E85A7-F700-4467-AA6B-91E21CFA84B3}" presName="Name5" presStyleLbl="vennNode1" presStyleIdx="2" presStyleCnt="3" custLinFactX="-60000" custLinFactNeighborX="-100000" custLinFactNeighborY="3512">
        <dgm:presLayoutVars>
          <dgm:bulletEnabled val="1"/>
        </dgm:presLayoutVars>
      </dgm:prSet>
      <dgm:spPr/>
    </dgm:pt>
  </dgm:ptLst>
  <dgm:cxnLst>
    <dgm:cxn modelId="{3E6C3902-F5F0-48DC-91DC-2DB45C02F4E3}" type="presOf" srcId="{A2E23EC4-B95D-4DE4-A5B8-DBFBC79BFBD3}" destId="{03033DDA-DCED-447D-A3DA-416D724966B9}" srcOrd="0" destOrd="0" presId="urn:microsoft.com/office/officeart/2005/8/layout/venn3"/>
    <dgm:cxn modelId="{1EBAEE65-ECA9-47B4-8EE8-D3505074791D}" srcId="{E0D1B838-87CB-4E40-9907-6D102F89FB9E}" destId="{A2E23EC4-B95D-4DE4-A5B8-DBFBC79BFBD3}" srcOrd="1" destOrd="0" parTransId="{3EA15370-6C04-42DF-BAAA-2ABE909B6D46}" sibTransId="{8728AF6E-27EE-48D8-8953-8EDE0F7F9010}"/>
    <dgm:cxn modelId="{E197FC57-3FA9-47A6-856B-F506C3565EE7}" srcId="{E0D1B838-87CB-4E40-9907-6D102F89FB9E}" destId="{AC2E85A7-F700-4467-AA6B-91E21CFA84B3}" srcOrd="2" destOrd="0" parTransId="{EAB7F78A-E1A3-4202-AF43-C78D1237D658}" sibTransId="{96F4373D-F935-4469-8380-F8DDB72E9E4B}"/>
    <dgm:cxn modelId="{3907E68F-D6D2-4088-9CC6-74B21E4A090B}" type="presOf" srcId="{AC2E85A7-F700-4467-AA6B-91E21CFA84B3}" destId="{601B154E-36D5-4DEA-8DB1-7293892E3D82}" srcOrd="0" destOrd="0" presId="urn:microsoft.com/office/officeart/2005/8/layout/venn3"/>
    <dgm:cxn modelId="{6B9DEAB7-2202-48EC-BAC5-44FA0A862EE0}" type="presOf" srcId="{E0D1B838-87CB-4E40-9907-6D102F89FB9E}" destId="{54ADB57F-C234-4A3C-8C77-F5748D7B590E}" srcOrd="0" destOrd="0" presId="urn:microsoft.com/office/officeart/2005/8/layout/venn3"/>
    <dgm:cxn modelId="{5268AECE-41E4-4A61-A640-B09522BCD366}" type="presOf" srcId="{C52ED719-1691-4393-8933-B43F91944463}" destId="{6A471BB4-DD18-4F47-B7A3-39C78806E956}" srcOrd="0" destOrd="0" presId="urn:microsoft.com/office/officeart/2005/8/layout/venn3"/>
    <dgm:cxn modelId="{520CB6F8-CB33-4E7C-976C-152F9C4C187D}" srcId="{E0D1B838-87CB-4E40-9907-6D102F89FB9E}" destId="{C52ED719-1691-4393-8933-B43F91944463}" srcOrd="0" destOrd="0" parTransId="{087C3165-F12E-4D4A-91B5-AD03794BE3FD}" sibTransId="{6CEC8D06-CB1C-4333-887C-4C25ECDC926F}"/>
    <dgm:cxn modelId="{2A74F2CB-872A-429C-B9B3-2B42110DCCAB}" type="presParOf" srcId="{54ADB57F-C234-4A3C-8C77-F5748D7B590E}" destId="{6A471BB4-DD18-4F47-B7A3-39C78806E956}" srcOrd="0" destOrd="0" presId="urn:microsoft.com/office/officeart/2005/8/layout/venn3"/>
    <dgm:cxn modelId="{ABE15734-C8C7-41A4-9872-BE5357E6C91D}" type="presParOf" srcId="{54ADB57F-C234-4A3C-8C77-F5748D7B590E}" destId="{3DAF7B28-12C9-447F-9626-47DCA84C21A3}" srcOrd="1" destOrd="0" presId="urn:microsoft.com/office/officeart/2005/8/layout/venn3"/>
    <dgm:cxn modelId="{4FD309DE-DE2B-492B-9E50-3292FDBB74B0}" type="presParOf" srcId="{54ADB57F-C234-4A3C-8C77-F5748D7B590E}" destId="{03033DDA-DCED-447D-A3DA-416D724966B9}" srcOrd="2" destOrd="0" presId="urn:microsoft.com/office/officeart/2005/8/layout/venn3"/>
    <dgm:cxn modelId="{BB008227-AA0A-41B2-9354-493F2F59D142}" type="presParOf" srcId="{54ADB57F-C234-4A3C-8C77-F5748D7B590E}" destId="{F5113B7C-B4FC-4BF8-8A1A-1F67DEFEAC58}" srcOrd="3" destOrd="0" presId="urn:microsoft.com/office/officeart/2005/8/layout/venn3"/>
    <dgm:cxn modelId="{0A5B48F5-4EFF-4D01-90F9-945DE040CEB8}" type="presParOf" srcId="{54ADB57F-C234-4A3C-8C77-F5748D7B590E}" destId="{601B154E-36D5-4DEA-8DB1-7293892E3D82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71BB4-DD18-4F47-B7A3-39C78806E956}">
      <dsp:nvSpPr>
        <dsp:cNvPr id="0" name=""/>
        <dsp:cNvSpPr/>
      </dsp:nvSpPr>
      <dsp:spPr>
        <a:xfrm>
          <a:off x="0" y="234884"/>
          <a:ext cx="2497163" cy="249716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ED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7427" tIns="19050" rIns="137427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Technology that Delivers</a:t>
          </a:r>
        </a:p>
      </dsp:txBody>
      <dsp:txXfrm>
        <a:off x="365701" y="600585"/>
        <a:ext cx="1765761" cy="1765761"/>
      </dsp:txXfrm>
    </dsp:sp>
    <dsp:sp modelId="{03033DDA-DCED-447D-A3DA-416D724966B9}">
      <dsp:nvSpPr>
        <dsp:cNvPr id="0" name=""/>
        <dsp:cNvSpPr/>
      </dsp:nvSpPr>
      <dsp:spPr>
        <a:xfrm>
          <a:off x="4001172" y="257458"/>
          <a:ext cx="2497163" cy="249716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ED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7427" tIns="19050" rIns="137427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White Glove Customer Experience</a:t>
          </a:r>
        </a:p>
      </dsp:txBody>
      <dsp:txXfrm>
        <a:off x="4366873" y="623159"/>
        <a:ext cx="1765761" cy="1765761"/>
      </dsp:txXfrm>
    </dsp:sp>
    <dsp:sp modelId="{601B154E-36D5-4DEA-8DB1-7293892E3D82}">
      <dsp:nvSpPr>
        <dsp:cNvPr id="0" name=""/>
        <dsp:cNvSpPr/>
      </dsp:nvSpPr>
      <dsp:spPr>
        <a:xfrm>
          <a:off x="2000586" y="297688"/>
          <a:ext cx="2497163" cy="2497163"/>
        </a:xfrm>
        <a:prstGeom prst="ellipse">
          <a:avLst/>
        </a:prstGeom>
        <a:solidFill>
          <a:srgbClr val="00AEDB">
            <a:alpha val="50000"/>
          </a:srgbClr>
        </a:solidFill>
        <a:ln w="12700" cap="flat" cmpd="sng" algn="ctr">
          <a:solidFill>
            <a:srgbClr val="78BE2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7427" tIns="19050" rIns="137427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Savings on Administrative Costs</a:t>
          </a:r>
        </a:p>
      </dsp:txBody>
      <dsp:txXfrm>
        <a:off x="2366287" y="663389"/>
        <a:ext cx="1765761" cy="17657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39AD1-7185-4AEB-AB24-2B802B500AE4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18004-32A2-41F2-B081-3CD74C674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42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3C1203-166E-4589-9A89-00A278A933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493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 those of you that haven’t written eH before and especially for those of you who may be attending one of our presentations for the first time, I want to take just a moment to let you know What makes eH stand out as a carrier (outside of our benefits) against the sea of other carriers. Its simple really…. eternalHealth uses a unique back end system that allows for us to save on Administrative costs. We then use these savings to allocate toward delivering white glove service and sustainable products.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will tell you now, and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you’dd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hear me say it again, we will never be perfect, no person or plan ever is, BUT I can ASSURE you that we will prioritize our members and our brokers every time to make sure that we are able to transform the issue into a reason why they never want to leave with the way and speed that we addressed the issue!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3C1203-166E-4589-9A89-00A278A933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797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gradFill>
          <a:gsLst>
            <a:gs pos="71000">
              <a:srgbClr val="EFF6FF"/>
            </a:gs>
            <a:gs pos="100000">
              <a:srgbClr val="C5E1FF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D96DD54-0B1D-4590-9AE0-BFC52ADA7DB8}"/>
              </a:ext>
            </a:extLst>
          </p:cNvPr>
          <p:cNvSpPr/>
          <p:nvPr/>
        </p:nvSpPr>
        <p:spPr>
          <a:xfrm>
            <a:off x="-26505" y="2049639"/>
            <a:ext cx="11407686" cy="27587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41510D-777B-495E-A849-3DDA1CB70C84}"/>
              </a:ext>
            </a:extLst>
          </p:cNvPr>
          <p:cNvSpPr/>
          <p:nvPr/>
        </p:nvSpPr>
        <p:spPr>
          <a:xfrm>
            <a:off x="11858830" y="2049639"/>
            <a:ext cx="208548" cy="2758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D78453-47E8-4A6B-9E67-3A1B8564C020}"/>
              </a:ext>
            </a:extLst>
          </p:cNvPr>
          <p:cNvSpPr/>
          <p:nvPr/>
        </p:nvSpPr>
        <p:spPr>
          <a:xfrm>
            <a:off x="11528984" y="2049640"/>
            <a:ext cx="208548" cy="275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3920" y="1280158"/>
            <a:ext cx="6309360" cy="429768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683B-528E-4BFE-98F3-C7F56928917F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8CEB-34B4-42E0-92A2-6F2F98D71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23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683B-528E-4BFE-98F3-C7F56928917F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8CEB-34B4-42E0-92A2-6F2F98D71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50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683B-528E-4BFE-98F3-C7F56928917F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8CEB-34B4-42E0-92A2-6F2F98D71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88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8CEB-34B4-42E0-92A2-6F2F98D71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4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"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67000">
              <a:schemeClr val="accent2">
                <a:lumMod val="0"/>
                <a:lumOff val="100000"/>
              </a:schemeClr>
            </a:gs>
            <a:gs pos="100000">
              <a:schemeClr val="accent1">
                <a:lumMod val="20000"/>
                <a:lumOff val="80000"/>
                <a:alpha val="2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B221034-6471-4C55-8418-CE99AD3DA5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5068" y="5989907"/>
            <a:ext cx="2743200" cy="365125"/>
          </a:xfrm>
        </p:spPr>
        <p:txBody>
          <a:bodyPr/>
          <a:lstStyle/>
          <a:p>
            <a:fld id="{57F9683B-528E-4BFE-98F3-C7F56928917F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579FF30-BD25-4E38-8FBE-F6F5C89CC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989906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E24AF0F-4552-4550-9D6F-D00AF7799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7564" y="5989906"/>
            <a:ext cx="2743200" cy="365125"/>
          </a:xfrm>
        </p:spPr>
        <p:txBody>
          <a:bodyPr/>
          <a:lstStyle/>
          <a:p>
            <a:fld id="{52008CEB-34B4-42E0-92A2-6F2F98D71F73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26EDC41-8221-41CE-9BC7-E2A015C6F00D}"/>
              </a:ext>
            </a:extLst>
          </p:cNvPr>
          <p:cNvCxnSpPr/>
          <p:nvPr/>
        </p:nvCxnSpPr>
        <p:spPr>
          <a:xfrm>
            <a:off x="0" y="781777"/>
            <a:ext cx="624025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4BF9388-D81F-44DB-BCB1-023BEF4A4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85" y="320401"/>
            <a:ext cx="10515600" cy="36512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8899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bg>
      <p:bgPr>
        <a:gradFill>
          <a:gsLst>
            <a:gs pos="67000">
              <a:srgbClr val="EBFAE5">
                <a:lumMod val="0"/>
                <a:lumOff val="100000"/>
              </a:srgbClr>
            </a:gs>
            <a:gs pos="0">
              <a:schemeClr val="accent2">
                <a:lumMod val="0"/>
                <a:lumOff val="10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683B-528E-4BFE-98F3-C7F56928917F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08CEB-34B4-42E0-92A2-6F2F98D71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24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gradFill>
          <a:gsLst>
            <a:gs pos="71000">
              <a:srgbClr val="EFF6FF"/>
            </a:gs>
            <a:gs pos="100000">
              <a:srgbClr val="C5E1FF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D96DD54-0B1D-4590-9AE0-BFC52ADA7DB8}"/>
              </a:ext>
            </a:extLst>
          </p:cNvPr>
          <p:cNvSpPr/>
          <p:nvPr/>
        </p:nvSpPr>
        <p:spPr>
          <a:xfrm>
            <a:off x="-26505" y="2049639"/>
            <a:ext cx="11407686" cy="27587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41510D-777B-495E-A849-3DDA1CB70C84}"/>
              </a:ext>
            </a:extLst>
          </p:cNvPr>
          <p:cNvSpPr/>
          <p:nvPr/>
        </p:nvSpPr>
        <p:spPr>
          <a:xfrm>
            <a:off x="11858830" y="2049639"/>
            <a:ext cx="208548" cy="2758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D78453-47E8-4A6B-9E67-3A1B8564C020}"/>
              </a:ext>
            </a:extLst>
          </p:cNvPr>
          <p:cNvSpPr/>
          <p:nvPr/>
        </p:nvSpPr>
        <p:spPr>
          <a:xfrm>
            <a:off x="11528984" y="2049640"/>
            <a:ext cx="208548" cy="275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3920" y="1280158"/>
            <a:ext cx="6309360" cy="429768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683B-528E-4BFE-98F3-C7F56928917F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8CEB-34B4-42E0-92A2-6F2F98D71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48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67000">
              <a:srgbClr val="EBFAE5">
                <a:lumMod val="0"/>
                <a:lumOff val="100000"/>
              </a:srgbClr>
            </a:gs>
            <a:gs pos="0">
              <a:schemeClr val="accent2">
                <a:lumMod val="0"/>
                <a:lumOff val="10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6369"/>
            <a:ext cx="10515600" cy="51540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3394"/>
            <a:ext cx="10515600" cy="4351338"/>
          </a:xfrm>
        </p:spPr>
        <p:txBody>
          <a:bodyPr/>
          <a:lstStyle>
            <a:lvl1pPr>
              <a:defRPr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683B-528E-4BFE-98F3-C7F56928917F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8CEB-34B4-42E0-92A2-6F2F98D71F7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5BA8121-DFBD-4E25-9D5C-43A6B6E23C36}"/>
              </a:ext>
            </a:extLst>
          </p:cNvPr>
          <p:cNvCxnSpPr/>
          <p:nvPr/>
        </p:nvCxnSpPr>
        <p:spPr>
          <a:xfrm>
            <a:off x="0" y="781777"/>
            <a:ext cx="624025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049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gradFill>
          <a:gsLst>
            <a:gs pos="67000">
              <a:srgbClr val="EBFAE5">
                <a:lumMod val="0"/>
                <a:lumOff val="100000"/>
              </a:srgbClr>
            </a:gs>
            <a:gs pos="0">
              <a:schemeClr val="accent2">
                <a:lumMod val="0"/>
                <a:lumOff val="10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6369"/>
            <a:ext cx="10515600" cy="51540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2B0D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3394"/>
            <a:ext cx="10515600" cy="4351338"/>
          </a:xfrm>
        </p:spPr>
        <p:txBody>
          <a:bodyPr/>
          <a:lstStyle>
            <a:lvl1pPr>
              <a:defRPr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683B-528E-4BFE-98F3-C7F56928917F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8CEB-34B4-42E0-92A2-6F2F98D71F7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5BA8121-DFBD-4E25-9D5C-43A6B6E23C36}"/>
              </a:ext>
            </a:extLst>
          </p:cNvPr>
          <p:cNvCxnSpPr>
            <a:cxnSpLocks/>
          </p:cNvCxnSpPr>
          <p:nvPr/>
        </p:nvCxnSpPr>
        <p:spPr>
          <a:xfrm>
            <a:off x="0" y="781777"/>
            <a:ext cx="6185647" cy="0"/>
          </a:xfrm>
          <a:prstGeom prst="line">
            <a:avLst/>
          </a:prstGeom>
          <a:ln w="28575">
            <a:solidFill>
              <a:srgbClr val="02B0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91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gradFill>
          <a:gsLst>
            <a:gs pos="67000">
              <a:srgbClr val="EBFAE5">
                <a:lumMod val="0"/>
                <a:lumOff val="100000"/>
              </a:srgbClr>
            </a:gs>
            <a:gs pos="0">
              <a:schemeClr val="accent2">
                <a:lumMod val="0"/>
                <a:lumOff val="10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683B-528E-4BFE-98F3-C7F56928917F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08CEB-34B4-42E0-92A2-6F2F98D71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776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gradFill>
          <a:gsLst>
            <a:gs pos="67000">
              <a:srgbClr val="EBFAE5">
                <a:lumMod val="0"/>
                <a:lumOff val="100000"/>
              </a:srgbClr>
            </a:gs>
            <a:gs pos="0">
              <a:schemeClr val="accent2">
                <a:lumMod val="0"/>
                <a:lumOff val="10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683B-528E-4BFE-98F3-C7F56928917F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8CEB-34B4-42E0-92A2-6F2F98D71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90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67000">
              <a:srgbClr val="EBFAE5">
                <a:lumMod val="0"/>
                <a:lumOff val="100000"/>
              </a:srgbClr>
            </a:gs>
            <a:gs pos="0">
              <a:schemeClr val="accent2">
                <a:lumMod val="0"/>
                <a:lumOff val="10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6369"/>
            <a:ext cx="10515600" cy="51540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3394"/>
            <a:ext cx="10515600" cy="4351338"/>
          </a:xfrm>
        </p:spPr>
        <p:txBody>
          <a:bodyPr/>
          <a:lstStyle>
            <a:lvl1pPr>
              <a:defRPr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683B-528E-4BFE-98F3-C7F56928917F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8CEB-34B4-42E0-92A2-6F2F98D71F7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5BA8121-DFBD-4E25-9D5C-43A6B6E23C36}"/>
              </a:ext>
            </a:extLst>
          </p:cNvPr>
          <p:cNvCxnSpPr/>
          <p:nvPr/>
        </p:nvCxnSpPr>
        <p:spPr>
          <a:xfrm>
            <a:off x="0" y="781777"/>
            <a:ext cx="624025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184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Montserrat" panose="000005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Montserrat" panose="000005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683B-528E-4BFE-98F3-C7F56928917F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8CEB-34B4-42E0-92A2-6F2F98D71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03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683B-528E-4BFE-98F3-C7F56928917F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8CEB-34B4-42E0-92A2-6F2F98D71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694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8CEB-34B4-42E0-92A2-6F2F98D71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032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Montserrat" panose="00000500000000000000" pitchFamily="2" charset="0"/>
              </a:defRPr>
            </a:lvl1pPr>
            <a:lvl2pPr>
              <a:defRPr sz="2800">
                <a:latin typeface="Montserrat" panose="00000500000000000000" pitchFamily="2" charset="0"/>
              </a:defRPr>
            </a:lvl2pPr>
            <a:lvl3pPr>
              <a:defRPr sz="2400">
                <a:latin typeface="Montserrat" panose="00000500000000000000" pitchFamily="2" charset="0"/>
              </a:defRPr>
            </a:lvl3pPr>
            <a:lvl4pPr>
              <a:defRPr sz="2000">
                <a:latin typeface="Montserrat" panose="00000500000000000000" pitchFamily="2" charset="0"/>
              </a:defRPr>
            </a:lvl4pPr>
            <a:lvl5pPr>
              <a:defRPr sz="2000">
                <a:latin typeface="Montserra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683B-528E-4BFE-98F3-C7F56928917F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8CEB-34B4-42E0-92A2-6F2F98D71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370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683B-528E-4BFE-98F3-C7F56928917F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8CEB-34B4-42E0-92A2-6F2F98D71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490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683B-528E-4BFE-98F3-C7F56928917F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8CEB-34B4-42E0-92A2-6F2F98D71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605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8CEB-34B4-42E0-92A2-6F2F98D71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439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"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67000">
              <a:schemeClr val="accent2">
                <a:lumMod val="0"/>
                <a:lumOff val="100000"/>
              </a:schemeClr>
            </a:gs>
            <a:gs pos="100000">
              <a:schemeClr val="accent1">
                <a:lumMod val="20000"/>
                <a:lumOff val="80000"/>
                <a:alpha val="2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B221034-6471-4C55-8418-CE99AD3DA5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5068" y="5989907"/>
            <a:ext cx="2743200" cy="365125"/>
          </a:xfrm>
        </p:spPr>
        <p:txBody>
          <a:bodyPr/>
          <a:lstStyle/>
          <a:p>
            <a:fld id="{57F9683B-528E-4BFE-98F3-C7F56928917F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579FF30-BD25-4E38-8FBE-F6F5C89CC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989906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E24AF0F-4552-4550-9D6F-D00AF7799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7564" y="5989906"/>
            <a:ext cx="2743200" cy="365125"/>
          </a:xfrm>
        </p:spPr>
        <p:txBody>
          <a:bodyPr/>
          <a:lstStyle/>
          <a:p>
            <a:fld id="{52008CEB-34B4-42E0-92A2-6F2F98D71F73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26EDC41-8221-41CE-9BC7-E2A015C6F00D}"/>
              </a:ext>
            </a:extLst>
          </p:cNvPr>
          <p:cNvCxnSpPr/>
          <p:nvPr/>
        </p:nvCxnSpPr>
        <p:spPr>
          <a:xfrm>
            <a:off x="0" y="781777"/>
            <a:ext cx="624025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4BF9388-D81F-44DB-BCB1-023BEF4A4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85" y="320401"/>
            <a:ext cx="10515600" cy="36512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8474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bg>
      <p:bgPr>
        <a:gradFill>
          <a:gsLst>
            <a:gs pos="67000">
              <a:srgbClr val="EBFAE5">
                <a:lumMod val="0"/>
                <a:lumOff val="100000"/>
              </a:srgbClr>
            </a:gs>
            <a:gs pos="0">
              <a:schemeClr val="accent2">
                <a:lumMod val="0"/>
                <a:lumOff val="10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683B-528E-4BFE-98F3-C7F56928917F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08CEB-34B4-42E0-92A2-6F2F98D71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145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82E3F4A-8C7A-46DB-BEAA-7683996BC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369"/>
            <a:ext cx="10515600" cy="51540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2B0D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4A0438-77E8-4802-9DD4-4859F2541752}"/>
              </a:ext>
            </a:extLst>
          </p:cNvPr>
          <p:cNvCxnSpPr>
            <a:cxnSpLocks/>
          </p:cNvCxnSpPr>
          <p:nvPr userDrawn="1"/>
        </p:nvCxnSpPr>
        <p:spPr>
          <a:xfrm>
            <a:off x="0" y="781777"/>
            <a:ext cx="5970104" cy="0"/>
          </a:xfrm>
          <a:prstGeom prst="line">
            <a:avLst/>
          </a:prstGeom>
          <a:ln w="28575">
            <a:solidFill>
              <a:srgbClr val="02B0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9">
            <a:extLst>
              <a:ext uri="{FF2B5EF4-FFF2-40B4-BE49-F238E27FC236}">
                <a16:creationId xmlns:a16="http://schemas.microsoft.com/office/drawing/2014/main" id="{9B265BFA-55A0-43CA-A981-B1F77E841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4983" y="6492875"/>
            <a:ext cx="2743200" cy="365125"/>
          </a:xfrm>
          <a:prstGeom prst="rect">
            <a:avLst/>
          </a:prstGeom>
        </p:spPr>
        <p:txBody>
          <a:bodyPr anchor="b"/>
          <a:lstStyle>
            <a:lvl1pPr algn="r">
              <a:defRPr sz="1400"/>
            </a:lvl1pPr>
          </a:lstStyle>
          <a:p>
            <a:fld id="{C68D5EA1-6A3A-472B-9154-4DCC0E90D7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198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gradFill>
          <a:gsLst>
            <a:gs pos="67000">
              <a:srgbClr val="EBFAE5">
                <a:lumMod val="0"/>
                <a:lumOff val="100000"/>
              </a:srgbClr>
            </a:gs>
            <a:gs pos="0">
              <a:schemeClr val="accent2">
                <a:lumMod val="0"/>
                <a:lumOff val="10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6369"/>
            <a:ext cx="10515600" cy="51540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2B0D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3394"/>
            <a:ext cx="10515600" cy="4351338"/>
          </a:xfrm>
        </p:spPr>
        <p:txBody>
          <a:bodyPr/>
          <a:lstStyle>
            <a:lvl1pPr>
              <a:defRPr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683B-528E-4BFE-98F3-C7F56928917F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8CEB-34B4-42E0-92A2-6F2F98D71F7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5BA8121-DFBD-4E25-9D5C-43A6B6E23C36}"/>
              </a:ext>
            </a:extLst>
          </p:cNvPr>
          <p:cNvCxnSpPr>
            <a:cxnSpLocks/>
          </p:cNvCxnSpPr>
          <p:nvPr/>
        </p:nvCxnSpPr>
        <p:spPr>
          <a:xfrm>
            <a:off x="0" y="781777"/>
            <a:ext cx="6185647" cy="0"/>
          </a:xfrm>
          <a:prstGeom prst="line">
            <a:avLst/>
          </a:prstGeom>
          <a:ln w="28575">
            <a:solidFill>
              <a:srgbClr val="02B0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4983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14300" algn="ctr">
              <a:spcBef>
                <a:spcPts val="0"/>
              </a:spcBef>
              <a:buSzTx/>
              <a:buNone/>
              <a:defRPr sz="2200"/>
            </a:lvl2pPr>
            <a:lvl3pPr marL="0" indent="228600" algn="ctr">
              <a:spcBef>
                <a:spcPts val="0"/>
              </a:spcBef>
              <a:buSzTx/>
              <a:buNone/>
              <a:defRPr sz="2200"/>
            </a:lvl3pPr>
            <a:lvl4pPr marL="0" indent="342900" algn="ctr">
              <a:spcBef>
                <a:spcPts val="0"/>
              </a:spcBef>
              <a:buSzTx/>
              <a:buNone/>
              <a:defRPr sz="2200"/>
            </a:lvl4pPr>
            <a:lvl5pPr marL="0" indent="457200" algn="ctr">
              <a:spcBef>
                <a:spcPts val="0"/>
              </a:spcBef>
              <a:buSzTx/>
              <a:buNone/>
              <a:defRPr sz="2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4541453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0254339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Meet Speaker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21A853B-FCE8-6554-7C79-4460361F0814}"/>
              </a:ext>
            </a:extLst>
          </p:cNvPr>
          <p:cNvSpPr/>
          <p:nvPr userDrawn="1"/>
        </p:nvSpPr>
        <p:spPr>
          <a:xfrm>
            <a:off x="1757092" y="3617516"/>
            <a:ext cx="2540859" cy="700782"/>
          </a:xfrm>
          <a:prstGeom prst="roundRect">
            <a:avLst>
              <a:gd name="adj" fmla="val 12223"/>
            </a:avLst>
          </a:prstGeom>
          <a:solidFill>
            <a:srgbClr val="00AEDB">
              <a:alpha val="14902"/>
            </a:srgbClr>
          </a:solidFill>
          <a:ln>
            <a:noFill/>
          </a:ln>
          <a:effectLst>
            <a:outerShdw blurRad="520700" dist="165100" dir="5400000" sx="94000" sy="94000" algn="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9D2C94-F181-DBC5-E17D-5012E2948BAD}"/>
              </a:ext>
            </a:extLst>
          </p:cNvPr>
          <p:cNvSpPr txBox="1"/>
          <p:nvPr userDrawn="1"/>
        </p:nvSpPr>
        <p:spPr>
          <a:xfrm>
            <a:off x="44202" y="93513"/>
            <a:ext cx="43573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7200" b="1" spc="-300">
                <a:solidFill>
                  <a:srgbClr val="32394E"/>
                </a:solidFill>
                <a:latin typeface="+mj-lt"/>
              </a:defRPr>
            </a:lvl1pPr>
          </a:lstStyle>
          <a:p>
            <a:pPr algn="l"/>
            <a:r>
              <a:rPr lang="en-US" sz="3600" b="0" spc="0" dirty="0">
                <a:solidFill>
                  <a:srgbClr val="00AEDB"/>
                </a:solidFill>
                <a:latin typeface="Montserrat SemiBold" panose="00000700000000000000" pitchFamily="2" charset="0"/>
                <a:cs typeface="Poppins" panose="00000500000000000000" pitchFamily="2" charset="0"/>
              </a:rPr>
              <a:t>MEET </a:t>
            </a:r>
          </a:p>
          <a:p>
            <a:pPr algn="l"/>
            <a:r>
              <a:rPr lang="en-US" sz="3600" b="0" spc="0" dirty="0">
                <a:solidFill>
                  <a:srgbClr val="00AEDB"/>
                </a:solidFill>
                <a:latin typeface="Montserrat SemiBold" panose="00000700000000000000" pitchFamily="2" charset="0"/>
                <a:cs typeface="Poppins" panose="00000500000000000000" pitchFamily="2" charset="0"/>
              </a:rPr>
              <a:t>OUR</a:t>
            </a:r>
          </a:p>
          <a:p>
            <a:pPr algn="l"/>
            <a:r>
              <a:rPr lang="en-US" sz="3600" b="0" spc="0" dirty="0">
                <a:solidFill>
                  <a:srgbClr val="00AEDB"/>
                </a:solidFill>
                <a:latin typeface="Montserrat SemiBold" panose="00000700000000000000" pitchFamily="2" charset="0"/>
                <a:cs typeface="Poppins" panose="00000500000000000000" pitchFamily="2" charset="0"/>
              </a:rPr>
              <a:t>LEADERSHIP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0D17FFA-ACED-D1E3-7C17-13295C6EB886}"/>
              </a:ext>
            </a:extLst>
          </p:cNvPr>
          <p:cNvGrpSpPr/>
          <p:nvPr userDrawn="1"/>
        </p:nvGrpSpPr>
        <p:grpSpPr>
          <a:xfrm flipH="1">
            <a:off x="1680144" y="-337386"/>
            <a:ext cx="1544424" cy="1773589"/>
            <a:chOff x="4957058" y="1983282"/>
            <a:chExt cx="940680" cy="1080260"/>
          </a:xfrm>
        </p:grpSpPr>
        <p:sp>
          <p:nvSpPr>
            <p:cNvPr id="9" name="Oval 67">
              <a:extLst>
                <a:ext uri="{FF2B5EF4-FFF2-40B4-BE49-F238E27FC236}">
                  <a16:creationId xmlns:a16="http://schemas.microsoft.com/office/drawing/2014/main" id="{F212673E-F8CC-8E8A-2513-6ADC5E7A1BF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50631" y="2872800"/>
              <a:ext cx="78592" cy="78592"/>
            </a:xfrm>
            <a:prstGeom prst="plus">
              <a:avLst>
                <a:gd name="adj" fmla="val 30818"/>
              </a:avLst>
            </a:prstGeom>
            <a:solidFill>
              <a:srgbClr val="78BE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Oval 68">
              <a:extLst>
                <a:ext uri="{FF2B5EF4-FFF2-40B4-BE49-F238E27FC236}">
                  <a16:creationId xmlns:a16="http://schemas.microsoft.com/office/drawing/2014/main" id="{BA99FA15-A5F1-89CD-D220-A9DB694EC72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236344" y="2870526"/>
              <a:ext cx="78592" cy="83143"/>
            </a:xfrm>
            <a:prstGeom prst="plus">
              <a:avLst>
                <a:gd name="adj" fmla="val 35666"/>
              </a:avLst>
            </a:prstGeom>
            <a:solidFill>
              <a:schemeClr val="accent1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Oval 73">
              <a:extLst>
                <a:ext uri="{FF2B5EF4-FFF2-40B4-BE49-F238E27FC236}">
                  <a16:creationId xmlns:a16="http://schemas.microsoft.com/office/drawing/2014/main" id="{562C1603-39AA-A3C5-F336-2F3917437AF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024" y="2573821"/>
              <a:ext cx="75021" cy="79968"/>
            </a:xfrm>
            <a:prstGeom prst="plus">
              <a:avLst>
                <a:gd name="adj" fmla="val 37799"/>
              </a:avLst>
            </a:prstGeom>
            <a:solidFill>
              <a:schemeClr val="accent1">
                <a:alpha val="1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Oval 74">
              <a:extLst>
                <a:ext uri="{FF2B5EF4-FFF2-40B4-BE49-F238E27FC236}">
                  <a16:creationId xmlns:a16="http://schemas.microsoft.com/office/drawing/2014/main" id="{96DFFBC3-4274-15F4-C502-CB8B183AA98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251779" y="2574509"/>
              <a:ext cx="75021" cy="78592"/>
            </a:xfrm>
            <a:prstGeom prst="plus">
              <a:avLst>
                <a:gd name="adj" fmla="val 37189"/>
              </a:avLst>
            </a:prstGeom>
            <a:solidFill>
              <a:srgbClr val="78BE20">
                <a:alpha val="6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Oval 75">
              <a:extLst>
                <a:ext uri="{FF2B5EF4-FFF2-40B4-BE49-F238E27FC236}">
                  <a16:creationId xmlns:a16="http://schemas.microsoft.com/office/drawing/2014/main" id="{BE91C307-D4B5-18F1-3C57-31C3849EF59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960631" y="2572722"/>
              <a:ext cx="75021" cy="82165"/>
            </a:xfrm>
            <a:prstGeom prst="plus">
              <a:avLst>
                <a:gd name="adj" fmla="val 35158"/>
              </a:avLst>
            </a:prstGeom>
            <a:solidFill>
              <a:srgbClr val="78BE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Oval 77">
              <a:extLst>
                <a:ext uri="{FF2B5EF4-FFF2-40B4-BE49-F238E27FC236}">
                  <a16:creationId xmlns:a16="http://schemas.microsoft.com/office/drawing/2014/main" id="{73F50FE5-3428-EB6D-CA2C-E18B2BCDA57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823623" y="2284268"/>
              <a:ext cx="73207" cy="75021"/>
            </a:xfrm>
            <a:prstGeom prst="plus">
              <a:avLst>
                <a:gd name="adj" fmla="val 35666"/>
              </a:avLst>
            </a:prstGeom>
            <a:solidFill>
              <a:schemeClr val="accent1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Oval 79">
              <a:extLst>
                <a:ext uri="{FF2B5EF4-FFF2-40B4-BE49-F238E27FC236}">
                  <a16:creationId xmlns:a16="http://schemas.microsoft.com/office/drawing/2014/main" id="{DFE322D2-2F84-AE42-C6FD-C865DF1E377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35574" y="2272438"/>
              <a:ext cx="86162" cy="85727"/>
            </a:xfrm>
            <a:prstGeom prst="plus">
              <a:avLst>
                <a:gd name="adj" fmla="val 37799"/>
              </a:avLst>
            </a:prstGeom>
            <a:solidFill>
              <a:srgbClr val="78BE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Oval 81">
              <a:extLst>
                <a:ext uri="{FF2B5EF4-FFF2-40B4-BE49-F238E27FC236}">
                  <a16:creationId xmlns:a16="http://schemas.microsoft.com/office/drawing/2014/main" id="{D0D46D41-D8BD-2791-5843-B1C21DFA2AB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957059" y="2276216"/>
              <a:ext cx="82166" cy="82165"/>
            </a:xfrm>
            <a:prstGeom prst="plus">
              <a:avLst>
                <a:gd name="adj" fmla="val 32420"/>
              </a:avLst>
            </a:prstGeom>
            <a:solidFill>
              <a:schemeClr val="accent1">
                <a:alpha val="1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Oval 82">
              <a:extLst>
                <a:ext uri="{FF2B5EF4-FFF2-40B4-BE49-F238E27FC236}">
                  <a16:creationId xmlns:a16="http://schemas.microsoft.com/office/drawing/2014/main" id="{EEEE1502-BBEE-45F7-C6CF-A31EDA34CF0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822717" y="1983282"/>
              <a:ext cx="75021" cy="75021"/>
            </a:xfrm>
            <a:prstGeom prst="plus">
              <a:avLst>
                <a:gd name="adj" fmla="val 35158"/>
              </a:avLst>
            </a:prstGeom>
            <a:solidFill>
              <a:srgbClr val="78BE20">
                <a:alpha val="3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Oval 85">
              <a:extLst>
                <a:ext uri="{FF2B5EF4-FFF2-40B4-BE49-F238E27FC236}">
                  <a16:creationId xmlns:a16="http://schemas.microsoft.com/office/drawing/2014/main" id="{2BED2E98-0F05-5C2E-0B66-1F034674AEE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251438" y="1981156"/>
              <a:ext cx="75021" cy="79277"/>
            </a:xfrm>
            <a:prstGeom prst="plus">
              <a:avLst>
                <a:gd name="adj" fmla="val 35158"/>
              </a:avLst>
            </a:prstGeom>
            <a:solidFill>
              <a:schemeClr val="accent1">
                <a:alpha val="1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Oval 81">
              <a:extLst>
                <a:ext uri="{FF2B5EF4-FFF2-40B4-BE49-F238E27FC236}">
                  <a16:creationId xmlns:a16="http://schemas.microsoft.com/office/drawing/2014/main" id="{EB08BA91-1E1C-FF2E-8DEC-A17B543F902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959989" y="2978445"/>
              <a:ext cx="82166" cy="88027"/>
            </a:xfrm>
            <a:prstGeom prst="plus">
              <a:avLst>
                <a:gd name="adj" fmla="val 36130"/>
              </a:avLst>
            </a:prstGeom>
            <a:solidFill>
              <a:srgbClr val="78BE20">
                <a:alpha val="1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32" name="Graphic 31" descr="World outline">
            <a:extLst>
              <a:ext uri="{FF2B5EF4-FFF2-40B4-BE49-F238E27FC236}">
                <a16:creationId xmlns:a16="http://schemas.microsoft.com/office/drawing/2014/main" id="{8B9930B3-DDB7-43E2-1D1B-2C73C255E1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2837" y="6429080"/>
            <a:ext cx="318940" cy="31894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B920925-85F4-25AA-0AAF-601759DD6071}"/>
              </a:ext>
            </a:extLst>
          </p:cNvPr>
          <p:cNvSpPr txBox="1"/>
          <p:nvPr userDrawn="1"/>
        </p:nvSpPr>
        <p:spPr>
          <a:xfrm>
            <a:off x="10311353" y="6465439"/>
            <a:ext cx="174003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www.eternalHealth.com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AF8D3B2-D206-7038-9E5A-401DAB216DC0}"/>
              </a:ext>
            </a:extLst>
          </p:cNvPr>
          <p:cNvSpPr/>
          <p:nvPr userDrawn="1"/>
        </p:nvSpPr>
        <p:spPr>
          <a:xfrm>
            <a:off x="4422764" y="1516389"/>
            <a:ext cx="2476800" cy="700782"/>
          </a:xfrm>
          <a:prstGeom prst="roundRect">
            <a:avLst>
              <a:gd name="adj" fmla="val 12223"/>
            </a:avLst>
          </a:prstGeom>
          <a:solidFill>
            <a:srgbClr val="00AEDB">
              <a:alpha val="14902"/>
            </a:srgbClr>
          </a:solidFill>
          <a:ln>
            <a:noFill/>
          </a:ln>
          <a:effectLst>
            <a:outerShdw blurRad="520700" dist="165100" dir="5400000" sx="94000" sy="94000" algn="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Text Placeholder 45">
            <a:extLst>
              <a:ext uri="{FF2B5EF4-FFF2-40B4-BE49-F238E27FC236}">
                <a16:creationId xmlns:a16="http://schemas.microsoft.com/office/drawing/2014/main" id="{65292204-4472-8A02-6722-82A8CD758F1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24102" y="1564196"/>
            <a:ext cx="2274123" cy="618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00AEDB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Pooja Ika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B937C95-6275-AD41-690F-3D506A24BFD7}"/>
              </a:ext>
            </a:extLst>
          </p:cNvPr>
          <p:cNvSpPr/>
          <p:nvPr userDrawn="1"/>
        </p:nvSpPr>
        <p:spPr>
          <a:xfrm>
            <a:off x="7044846" y="1527284"/>
            <a:ext cx="2476800" cy="654943"/>
          </a:xfrm>
          <a:prstGeom prst="roundRect">
            <a:avLst>
              <a:gd name="adj" fmla="val 12223"/>
            </a:avLst>
          </a:prstGeom>
          <a:solidFill>
            <a:srgbClr val="00AEDB">
              <a:alpha val="14902"/>
            </a:srgbClr>
          </a:solidFill>
          <a:ln>
            <a:noFill/>
          </a:ln>
          <a:effectLst>
            <a:outerShdw blurRad="520700" dist="165100" dir="5400000" sx="94000" sy="94000" algn="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39">
            <a:extLst>
              <a:ext uri="{FF2B5EF4-FFF2-40B4-BE49-F238E27FC236}">
                <a16:creationId xmlns:a16="http://schemas.microsoft.com/office/drawing/2014/main" id="{A33BDE97-787F-B494-664C-EF46ED60B54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635605" y="185367"/>
            <a:ext cx="1319804" cy="1250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CF0D53E-9DA5-5FEB-7384-280A056779CA}"/>
              </a:ext>
            </a:extLst>
          </p:cNvPr>
          <p:cNvSpPr/>
          <p:nvPr userDrawn="1"/>
        </p:nvSpPr>
        <p:spPr>
          <a:xfrm>
            <a:off x="9679189" y="1516389"/>
            <a:ext cx="2420047" cy="665838"/>
          </a:xfrm>
          <a:prstGeom prst="roundRect">
            <a:avLst>
              <a:gd name="adj" fmla="val 12223"/>
            </a:avLst>
          </a:prstGeom>
          <a:solidFill>
            <a:srgbClr val="00AEDB">
              <a:alpha val="14902"/>
            </a:srgbClr>
          </a:solidFill>
          <a:ln>
            <a:noFill/>
          </a:ln>
          <a:effectLst>
            <a:outerShdw blurRad="520700" dist="165100" dir="5400000" sx="94000" sy="94000" algn="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Picture Placeholder 39">
            <a:extLst>
              <a:ext uri="{FF2B5EF4-FFF2-40B4-BE49-F238E27FC236}">
                <a16:creationId xmlns:a16="http://schemas.microsoft.com/office/drawing/2014/main" id="{8F7A24E1-E0D7-84D9-9EF8-B7B28A2794FB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0257687" y="185367"/>
            <a:ext cx="1319804" cy="1250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24" name="Picture Placeholder 39">
            <a:extLst>
              <a:ext uri="{FF2B5EF4-FFF2-40B4-BE49-F238E27FC236}">
                <a16:creationId xmlns:a16="http://schemas.microsoft.com/office/drawing/2014/main" id="{9968E7E6-981B-ADE7-EE68-0D127CC0A464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961113" y="2312664"/>
            <a:ext cx="1319804" cy="1250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26" name="Picture Placeholder 39">
            <a:extLst>
              <a:ext uri="{FF2B5EF4-FFF2-40B4-BE49-F238E27FC236}">
                <a16:creationId xmlns:a16="http://schemas.microsoft.com/office/drawing/2014/main" id="{E3735CA7-347C-DF28-28FF-B9899DF24224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7595456" y="2293476"/>
            <a:ext cx="1319804" cy="1250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34" name="Picture Placeholder 39">
            <a:extLst>
              <a:ext uri="{FF2B5EF4-FFF2-40B4-BE49-F238E27FC236}">
                <a16:creationId xmlns:a16="http://schemas.microsoft.com/office/drawing/2014/main" id="{EFB44AB4-BB44-2754-E207-B201BE206D39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7627078" y="4406651"/>
            <a:ext cx="1319804" cy="1250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37" name="Picture Placeholder 39">
            <a:extLst>
              <a:ext uri="{FF2B5EF4-FFF2-40B4-BE49-F238E27FC236}">
                <a16:creationId xmlns:a16="http://schemas.microsoft.com/office/drawing/2014/main" id="{F107E39B-DE98-5C15-9260-E080C077D670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10226934" y="4406651"/>
            <a:ext cx="1319804" cy="1250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39" name="Picture Placeholder 39">
            <a:extLst>
              <a:ext uri="{FF2B5EF4-FFF2-40B4-BE49-F238E27FC236}">
                <a16:creationId xmlns:a16="http://schemas.microsoft.com/office/drawing/2014/main" id="{F7971F50-1DD4-2C4C-299D-3FDF5CEB49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10226934" y="2288362"/>
            <a:ext cx="1319804" cy="1250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7177729-C3C6-FC7F-2066-EE6990EDA20C}"/>
              </a:ext>
            </a:extLst>
          </p:cNvPr>
          <p:cNvSpPr txBox="1"/>
          <p:nvPr userDrawn="1"/>
        </p:nvSpPr>
        <p:spPr>
          <a:xfrm>
            <a:off x="4483952" y="1812687"/>
            <a:ext cx="23754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Founder &amp; CEO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D5C5572-8CFD-BD4F-7D18-BF4363C49DEE}"/>
              </a:ext>
            </a:extLst>
          </p:cNvPr>
          <p:cNvSpPr txBox="1"/>
          <p:nvPr userDrawn="1"/>
        </p:nvSpPr>
        <p:spPr>
          <a:xfrm>
            <a:off x="7095514" y="1815491"/>
            <a:ext cx="23754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Chief Medical Officer</a:t>
            </a:r>
          </a:p>
        </p:txBody>
      </p:sp>
      <p:sp>
        <p:nvSpPr>
          <p:cNvPr id="50" name="Text Placeholder 45">
            <a:extLst>
              <a:ext uri="{FF2B5EF4-FFF2-40B4-BE49-F238E27FC236}">
                <a16:creationId xmlns:a16="http://schemas.microsoft.com/office/drawing/2014/main" id="{6F641CBF-742A-DFD3-49EB-1D8070D6CD1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152315" y="1584919"/>
            <a:ext cx="2274123" cy="27699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00AEDB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Michael Muchnicki</a:t>
            </a:r>
          </a:p>
        </p:txBody>
      </p:sp>
      <p:sp>
        <p:nvSpPr>
          <p:cNvPr id="51" name="Text Placeholder 45">
            <a:extLst>
              <a:ext uri="{FF2B5EF4-FFF2-40B4-BE49-F238E27FC236}">
                <a16:creationId xmlns:a16="http://schemas.microsoft.com/office/drawing/2014/main" id="{083BB9CC-1156-8B95-B33C-8257EE89A30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712104" y="1572806"/>
            <a:ext cx="2274123" cy="27699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00AEDB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John Price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0A30B96-5E6E-2EA4-8535-10EBEBA74269}"/>
              </a:ext>
            </a:extLst>
          </p:cNvPr>
          <p:cNvSpPr txBox="1"/>
          <p:nvPr userDrawn="1"/>
        </p:nvSpPr>
        <p:spPr>
          <a:xfrm>
            <a:off x="9692731" y="1809377"/>
            <a:ext cx="24768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200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Chief Operations Officer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49AD1F76-E33C-076B-1C96-458101DD3DEB}"/>
              </a:ext>
            </a:extLst>
          </p:cNvPr>
          <p:cNvSpPr/>
          <p:nvPr userDrawn="1"/>
        </p:nvSpPr>
        <p:spPr>
          <a:xfrm>
            <a:off x="4438819" y="3627860"/>
            <a:ext cx="2476800" cy="700782"/>
          </a:xfrm>
          <a:prstGeom prst="roundRect">
            <a:avLst>
              <a:gd name="adj" fmla="val 12223"/>
            </a:avLst>
          </a:prstGeom>
          <a:solidFill>
            <a:srgbClr val="00AEDB">
              <a:alpha val="14902"/>
            </a:srgbClr>
          </a:solidFill>
          <a:ln>
            <a:noFill/>
          </a:ln>
          <a:effectLst>
            <a:outerShdw blurRad="520700" dist="165100" dir="5400000" sx="94000" sy="94000" algn="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 Placeholder 45">
            <a:extLst>
              <a:ext uri="{FF2B5EF4-FFF2-40B4-BE49-F238E27FC236}">
                <a16:creationId xmlns:a16="http://schemas.microsoft.com/office/drawing/2014/main" id="{8AA980B1-AA4D-8E41-7220-DCCD5E67429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547150" y="3651764"/>
            <a:ext cx="2274123" cy="618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00AEDB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Robert London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E004A3F-AD97-E100-3308-6E9D3A754813}"/>
              </a:ext>
            </a:extLst>
          </p:cNvPr>
          <p:cNvSpPr txBox="1"/>
          <p:nvPr userDrawn="1"/>
        </p:nvSpPr>
        <p:spPr>
          <a:xfrm>
            <a:off x="1842390" y="3854506"/>
            <a:ext cx="23754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200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Vice President of Pharmacy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B6B849CE-A900-5C40-4109-4F9E8B72102D}"/>
              </a:ext>
            </a:extLst>
          </p:cNvPr>
          <p:cNvSpPr/>
          <p:nvPr userDrawn="1"/>
        </p:nvSpPr>
        <p:spPr>
          <a:xfrm>
            <a:off x="7152315" y="3603956"/>
            <a:ext cx="2476800" cy="700782"/>
          </a:xfrm>
          <a:prstGeom prst="roundRect">
            <a:avLst>
              <a:gd name="adj" fmla="val 12223"/>
            </a:avLst>
          </a:prstGeom>
          <a:solidFill>
            <a:srgbClr val="00AEDB">
              <a:alpha val="14902"/>
            </a:srgbClr>
          </a:solidFill>
          <a:ln>
            <a:noFill/>
          </a:ln>
          <a:effectLst>
            <a:outerShdw blurRad="520700" dist="165100" dir="5400000" sx="94000" sy="94000" algn="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Text Placeholder 45">
            <a:extLst>
              <a:ext uri="{FF2B5EF4-FFF2-40B4-BE49-F238E27FC236}">
                <a16:creationId xmlns:a16="http://schemas.microsoft.com/office/drawing/2014/main" id="{6DE7C6DE-504D-CA4D-8DEE-B85C01EA713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260646" y="3627860"/>
            <a:ext cx="2274123" cy="618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00AEDB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Tom Lawless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EB963CF-60FA-D285-AD34-A821DA621B71}"/>
              </a:ext>
            </a:extLst>
          </p:cNvPr>
          <p:cNvSpPr txBox="1"/>
          <p:nvPr userDrawn="1"/>
        </p:nvSpPr>
        <p:spPr>
          <a:xfrm>
            <a:off x="4486133" y="3862485"/>
            <a:ext cx="24328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200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Chief Finance Officer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B5C60E4D-DCDA-0849-1F3E-7B5C27643618}"/>
              </a:ext>
            </a:extLst>
          </p:cNvPr>
          <p:cNvSpPr/>
          <p:nvPr userDrawn="1"/>
        </p:nvSpPr>
        <p:spPr>
          <a:xfrm>
            <a:off x="4416843" y="5759758"/>
            <a:ext cx="2442572" cy="700782"/>
          </a:xfrm>
          <a:prstGeom prst="roundRect">
            <a:avLst>
              <a:gd name="adj" fmla="val 12223"/>
            </a:avLst>
          </a:prstGeom>
          <a:solidFill>
            <a:srgbClr val="00AEDB">
              <a:alpha val="14902"/>
            </a:srgbClr>
          </a:solidFill>
          <a:ln>
            <a:noFill/>
          </a:ln>
          <a:effectLst>
            <a:outerShdw blurRad="520700" dist="165100" dir="5400000" sx="94000" sy="94000" algn="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Text Placeholder 45">
            <a:extLst>
              <a:ext uri="{FF2B5EF4-FFF2-40B4-BE49-F238E27FC236}">
                <a16:creationId xmlns:a16="http://schemas.microsoft.com/office/drawing/2014/main" id="{BEA653C6-DC79-E7F7-DC02-D8A0F4655FC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488852" y="5839356"/>
            <a:ext cx="2274123" cy="618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00AEDB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Cheyenne Ross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1648EE9-1809-1952-7A2B-283A95D32D92}"/>
              </a:ext>
            </a:extLst>
          </p:cNvPr>
          <p:cNvSpPr txBox="1"/>
          <p:nvPr userDrawn="1"/>
        </p:nvSpPr>
        <p:spPr>
          <a:xfrm>
            <a:off x="7237596" y="3839402"/>
            <a:ext cx="23754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Chief Compliance Officer 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C48D7049-4F6E-7AD3-71E0-1379F51B721B}"/>
              </a:ext>
            </a:extLst>
          </p:cNvPr>
          <p:cNvSpPr/>
          <p:nvPr userDrawn="1"/>
        </p:nvSpPr>
        <p:spPr>
          <a:xfrm>
            <a:off x="6988194" y="5756340"/>
            <a:ext cx="2540859" cy="700782"/>
          </a:xfrm>
          <a:prstGeom prst="roundRect">
            <a:avLst>
              <a:gd name="adj" fmla="val 12223"/>
            </a:avLst>
          </a:prstGeom>
          <a:solidFill>
            <a:srgbClr val="00AEDB">
              <a:alpha val="14902"/>
            </a:srgbClr>
          </a:solidFill>
          <a:ln>
            <a:noFill/>
          </a:ln>
          <a:effectLst>
            <a:outerShdw blurRad="520700" dist="165100" dir="5400000" sx="94000" sy="94000" algn="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Text Placeholder 45">
            <a:extLst>
              <a:ext uri="{FF2B5EF4-FFF2-40B4-BE49-F238E27FC236}">
                <a16:creationId xmlns:a16="http://schemas.microsoft.com/office/drawing/2014/main" id="{338B3D3B-18A6-D16F-174F-B4551520641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144054" y="5800532"/>
            <a:ext cx="2274123" cy="618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00AEDB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Brittany Cardinal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6857306-32A8-88F3-6425-B8F83F773CDC}"/>
              </a:ext>
            </a:extLst>
          </p:cNvPr>
          <p:cNvSpPr txBox="1"/>
          <p:nvPr userDrawn="1"/>
        </p:nvSpPr>
        <p:spPr>
          <a:xfrm>
            <a:off x="6882771" y="5982934"/>
            <a:ext cx="27426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200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Senior Director of Marketing and Communications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60176B58-7B4F-7E66-2C9F-7508D449329D}"/>
              </a:ext>
            </a:extLst>
          </p:cNvPr>
          <p:cNvSpPr/>
          <p:nvPr userDrawn="1"/>
        </p:nvSpPr>
        <p:spPr>
          <a:xfrm>
            <a:off x="9648745" y="5759758"/>
            <a:ext cx="2476800" cy="700782"/>
          </a:xfrm>
          <a:prstGeom prst="roundRect">
            <a:avLst>
              <a:gd name="adj" fmla="val 12223"/>
            </a:avLst>
          </a:prstGeom>
          <a:solidFill>
            <a:srgbClr val="00AEDB">
              <a:alpha val="14902"/>
            </a:srgbClr>
          </a:solidFill>
          <a:ln>
            <a:noFill/>
          </a:ln>
          <a:effectLst>
            <a:outerShdw blurRad="520700" dist="165100" dir="5400000" sx="94000" sy="94000" algn="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ext Placeholder 45">
            <a:extLst>
              <a:ext uri="{FF2B5EF4-FFF2-40B4-BE49-F238E27FC236}">
                <a16:creationId xmlns:a16="http://schemas.microsoft.com/office/drawing/2014/main" id="{4521F129-5722-4099-21E7-D28E7DBF9C4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757076" y="5783662"/>
            <a:ext cx="2274123" cy="618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00AEDB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Nicole Brown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CD7A8EA-B314-DCB9-3BAA-516845AA15D4}"/>
              </a:ext>
            </a:extLst>
          </p:cNvPr>
          <p:cNvSpPr txBox="1"/>
          <p:nvPr userDrawn="1"/>
        </p:nvSpPr>
        <p:spPr>
          <a:xfrm>
            <a:off x="9757076" y="6062956"/>
            <a:ext cx="23754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200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Director of Sales (AZ)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C81F0AC9-C467-74DF-0BEF-3A80CD3AF0F5}"/>
              </a:ext>
            </a:extLst>
          </p:cNvPr>
          <p:cNvSpPr/>
          <p:nvPr userDrawn="1"/>
        </p:nvSpPr>
        <p:spPr>
          <a:xfrm>
            <a:off x="9692731" y="3610009"/>
            <a:ext cx="2409292" cy="700782"/>
          </a:xfrm>
          <a:prstGeom prst="roundRect">
            <a:avLst>
              <a:gd name="adj" fmla="val 12223"/>
            </a:avLst>
          </a:prstGeom>
          <a:solidFill>
            <a:srgbClr val="00AEDB">
              <a:alpha val="14902"/>
            </a:srgbClr>
          </a:solidFill>
          <a:ln>
            <a:noFill/>
          </a:ln>
          <a:effectLst>
            <a:outerShdw blurRad="520700" dist="165100" dir="5400000" sx="94000" sy="94000" algn="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Text Placeholder 45">
            <a:extLst>
              <a:ext uri="{FF2B5EF4-FFF2-40B4-BE49-F238E27FC236}">
                <a16:creationId xmlns:a16="http://schemas.microsoft.com/office/drawing/2014/main" id="{E5631B2F-6A86-46D9-DE65-9811C96867EF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787481" y="3645331"/>
            <a:ext cx="2274123" cy="618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00AEDB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Anthony Weinberg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EC6F30F-2B65-7829-4091-79E9E0E9C6F6}"/>
              </a:ext>
            </a:extLst>
          </p:cNvPr>
          <p:cNvSpPr txBox="1"/>
          <p:nvPr userDrawn="1"/>
        </p:nvSpPr>
        <p:spPr>
          <a:xfrm>
            <a:off x="9778013" y="3836603"/>
            <a:ext cx="23754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algn="ctr" defTabSz="914400" rtl="0" eaLnBrk="1" latinLnBrk="0" hangingPunct="1"/>
            <a:r>
              <a:rPr lang="en-US" sz="1200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Vice President of Sales Strategy</a:t>
            </a:r>
          </a:p>
        </p:txBody>
      </p:sp>
      <p:sp>
        <p:nvSpPr>
          <p:cNvPr id="79" name="Picture Placeholder 39">
            <a:extLst>
              <a:ext uri="{FF2B5EF4-FFF2-40B4-BE49-F238E27FC236}">
                <a16:creationId xmlns:a16="http://schemas.microsoft.com/office/drawing/2014/main" id="{8CB71D0F-3C19-FEB2-E6C2-9374C0073B8E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5051930" y="189995"/>
            <a:ext cx="1319804" cy="1250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2" name="Picture Placeholder 39">
            <a:extLst>
              <a:ext uri="{FF2B5EF4-FFF2-40B4-BE49-F238E27FC236}">
                <a16:creationId xmlns:a16="http://schemas.microsoft.com/office/drawing/2014/main" id="{09981B9A-876D-BC20-4667-794667141386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2265635" y="4431595"/>
            <a:ext cx="1319804" cy="1250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B19C04C-A96C-3177-060E-D3AECB17A84A}"/>
              </a:ext>
            </a:extLst>
          </p:cNvPr>
          <p:cNvSpPr/>
          <p:nvPr userDrawn="1"/>
        </p:nvSpPr>
        <p:spPr>
          <a:xfrm>
            <a:off x="1680144" y="5759872"/>
            <a:ext cx="2540859" cy="700782"/>
          </a:xfrm>
          <a:prstGeom prst="roundRect">
            <a:avLst>
              <a:gd name="adj" fmla="val 12223"/>
            </a:avLst>
          </a:prstGeom>
          <a:solidFill>
            <a:srgbClr val="00AEDB">
              <a:alpha val="14902"/>
            </a:srgbClr>
          </a:solidFill>
          <a:ln>
            <a:noFill/>
          </a:ln>
          <a:effectLst>
            <a:outerShdw blurRad="520700" dist="165100" dir="5400000" sx="94000" sy="94000" algn="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 Placeholder 45">
            <a:extLst>
              <a:ext uri="{FF2B5EF4-FFF2-40B4-BE49-F238E27FC236}">
                <a16:creationId xmlns:a16="http://schemas.microsoft.com/office/drawing/2014/main" id="{18A73AA6-DE09-5B26-7F37-D81A08438D3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788476" y="5783776"/>
            <a:ext cx="2274123" cy="618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00AEDB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Benita Abraham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70AD1E-B593-440E-63EB-CD22D7A74D78}"/>
              </a:ext>
            </a:extLst>
          </p:cNvPr>
          <p:cNvSpPr txBox="1"/>
          <p:nvPr userDrawn="1"/>
        </p:nvSpPr>
        <p:spPr>
          <a:xfrm>
            <a:off x="1574721" y="5986466"/>
            <a:ext cx="27426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200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Director of Sales (MA)</a:t>
            </a:r>
          </a:p>
        </p:txBody>
      </p:sp>
      <p:sp>
        <p:nvSpPr>
          <p:cNvPr id="25" name="Picture Placeholder 39">
            <a:extLst>
              <a:ext uri="{FF2B5EF4-FFF2-40B4-BE49-F238E27FC236}">
                <a16:creationId xmlns:a16="http://schemas.microsoft.com/office/drawing/2014/main" id="{1FD13920-6D3B-6D41-1317-EB0B1EAFE81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2429764" y="2288362"/>
            <a:ext cx="1319804" cy="1250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D9C906-660A-49E0-0AFB-9FBC882E0968}"/>
              </a:ext>
            </a:extLst>
          </p:cNvPr>
          <p:cNvSpPr txBox="1"/>
          <p:nvPr userDrawn="1"/>
        </p:nvSpPr>
        <p:spPr>
          <a:xfrm>
            <a:off x="4483952" y="6050852"/>
            <a:ext cx="23754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200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Director of Product</a:t>
            </a:r>
          </a:p>
        </p:txBody>
      </p:sp>
      <p:sp>
        <p:nvSpPr>
          <p:cNvPr id="29" name="Picture Placeholder 39">
            <a:extLst>
              <a:ext uri="{FF2B5EF4-FFF2-40B4-BE49-F238E27FC236}">
                <a16:creationId xmlns:a16="http://schemas.microsoft.com/office/drawing/2014/main" id="{50B72FCE-A1C8-B4A6-3DE8-3ECBAC073397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965380" y="4430059"/>
            <a:ext cx="1319804" cy="1250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r>
              <a:rPr lang="en-US" dirty="0"/>
              <a:t>HEADSHOT</a:t>
            </a:r>
          </a:p>
        </p:txBody>
      </p:sp>
    </p:spTree>
    <p:extLst>
      <p:ext uri="{BB962C8B-B14F-4D97-AF65-F5344CB8AC3E}">
        <p14:creationId xmlns:p14="http://schemas.microsoft.com/office/powerpoint/2010/main" val="3021568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et Speaker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F9D2C94-F181-DBC5-E17D-5012E2948BAD}"/>
              </a:ext>
            </a:extLst>
          </p:cNvPr>
          <p:cNvSpPr txBox="1"/>
          <p:nvPr userDrawn="1"/>
        </p:nvSpPr>
        <p:spPr>
          <a:xfrm>
            <a:off x="539568" y="2236663"/>
            <a:ext cx="3984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7200" b="1" spc="-300">
                <a:solidFill>
                  <a:srgbClr val="32394E"/>
                </a:solidFill>
                <a:latin typeface="+mj-lt"/>
              </a:defRPr>
            </a:lvl1pPr>
          </a:lstStyle>
          <a:p>
            <a:pPr algn="l"/>
            <a:r>
              <a:rPr lang="en-US" sz="3600" b="1" spc="0" dirty="0">
                <a:solidFill>
                  <a:srgbClr val="00AEDB"/>
                </a:solidFill>
                <a:latin typeface="Montserrat SemiBold" panose="00000700000000000000" pitchFamily="2" charset="0"/>
                <a:cs typeface="Poppins" panose="00000500000000000000" pitchFamily="2" charset="0"/>
              </a:rPr>
              <a:t>SUPPORTED BY INDUSTRY EXPERTS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0D17FFA-ACED-D1E3-7C17-13295C6EB886}"/>
              </a:ext>
            </a:extLst>
          </p:cNvPr>
          <p:cNvGrpSpPr/>
          <p:nvPr userDrawn="1"/>
        </p:nvGrpSpPr>
        <p:grpSpPr>
          <a:xfrm flipH="1">
            <a:off x="98716" y="86915"/>
            <a:ext cx="1544424" cy="1773589"/>
            <a:chOff x="4957058" y="1983282"/>
            <a:chExt cx="940680" cy="1080260"/>
          </a:xfrm>
        </p:grpSpPr>
        <p:sp>
          <p:nvSpPr>
            <p:cNvPr id="9" name="Oval 67">
              <a:extLst>
                <a:ext uri="{FF2B5EF4-FFF2-40B4-BE49-F238E27FC236}">
                  <a16:creationId xmlns:a16="http://schemas.microsoft.com/office/drawing/2014/main" id="{F212673E-F8CC-8E8A-2513-6ADC5E7A1BF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50631" y="2872800"/>
              <a:ext cx="78592" cy="78592"/>
            </a:xfrm>
            <a:prstGeom prst="plus">
              <a:avLst>
                <a:gd name="adj" fmla="val 30818"/>
              </a:avLst>
            </a:prstGeom>
            <a:solidFill>
              <a:srgbClr val="78BE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Oval 68">
              <a:extLst>
                <a:ext uri="{FF2B5EF4-FFF2-40B4-BE49-F238E27FC236}">
                  <a16:creationId xmlns:a16="http://schemas.microsoft.com/office/drawing/2014/main" id="{BA99FA15-A5F1-89CD-D220-A9DB694EC72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236344" y="2870526"/>
              <a:ext cx="78592" cy="83143"/>
            </a:xfrm>
            <a:prstGeom prst="plus">
              <a:avLst>
                <a:gd name="adj" fmla="val 35666"/>
              </a:avLst>
            </a:prstGeom>
            <a:solidFill>
              <a:schemeClr val="accent1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Oval 73">
              <a:extLst>
                <a:ext uri="{FF2B5EF4-FFF2-40B4-BE49-F238E27FC236}">
                  <a16:creationId xmlns:a16="http://schemas.microsoft.com/office/drawing/2014/main" id="{562C1603-39AA-A3C5-F336-2F3917437AF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024" y="2573821"/>
              <a:ext cx="75021" cy="79968"/>
            </a:xfrm>
            <a:prstGeom prst="plus">
              <a:avLst>
                <a:gd name="adj" fmla="val 37799"/>
              </a:avLst>
            </a:prstGeom>
            <a:solidFill>
              <a:schemeClr val="accent1">
                <a:alpha val="1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Oval 74">
              <a:extLst>
                <a:ext uri="{FF2B5EF4-FFF2-40B4-BE49-F238E27FC236}">
                  <a16:creationId xmlns:a16="http://schemas.microsoft.com/office/drawing/2014/main" id="{96DFFBC3-4274-15F4-C502-CB8B183AA98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251779" y="2574509"/>
              <a:ext cx="75021" cy="78592"/>
            </a:xfrm>
            <a:prstGeom prst="plus">
              <a:avLst>
                <a:gd name="adj" fmla="val 37189"/>
              </a:avLst>
            </a:prstGeom>
            <a:solidFill>
              <a:srgbClr val="78BE20">
                <a:alpha val="6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Oval 75">
              <a:extLst>
                <a:ext uri="{FF2B5EF4-FFF2-40B4-BE49-F238E27FC236}">
                  <a16:creationId xmlns:a16="http://schemas.microsoft.com/office/drawing/2014/main" id="{BE91C307-D4B5-18F1-3C57-31C3849EF59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960631" y="2572722"/>
              <a:ext cx="75021" cy="82165"/>
            </a:xfrm>
            <a:prstGeom prst="plus">
              <a:avLst>
                <a:gd name="adj" fmla="val 35158"/>
              </a:avLst>
            </a:prstGeom>
            <a:solidFill>
              <a:srgbClr val="78BE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Oval 77">
              <a:extLst>
                <a:ext uri="{FF2B5EF4-FFF2-40B4-BE49-F238E27FC236}">
                  <a16:creationId xmlns:a16="http://schemas.microsoft.com/office/drawing/2014/main" id="{73F50FE5-3428-EB6D-CA2C-E18B2BCDA57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823623" y="2284268"/>
              <a:ext cx="73207" cy="75021"/>
            </a:xfrm>
            <a:prstGeom prst="plus">
              <a:avLst>
                <a:gd name="adj" fmla="val 35666"/>
              </a:avLst>
            </a:prstGeom>
            <a:solidFill>
              <a:schemeClr val="accent1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Oval 79">
              <a:extLst>
                <a:ext uri="{FF2B5EF4-FFF2-40B4-BE49-F238E27FC236}">
                  <a16:creationId xmlns:a16="http://schemas.microsoft.com/office/drawing/2014/main" id="{DFE322D2-2F84-AE42-C6FD-C865DF1E377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35574" y="2272438"/>
              <a:ext cx="86162" cy="85727"/>
            </a:xfrm>
            <a:prstGeom prst="plus">
              <a:avLst>
                <a:gd name="adj" fmla="val 37799"/>
              </a:avLst>
            </a:prstGeom>
            <a:solidFill>
              <a:srgbClr val="78BE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Oval 81">
              <a:extLst>
                <a:ext uri="{FF2B5EF4-FFF2-40B4-BE49-F238E27FC236}">
                  <a16:creationId xmlns:a16="http://schemas.microsoft.com/office/drawing/2014/main" id="{D0D46D41-D8BD-2791-5843-B1C21DFA2AB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957059" y="2276216"/>
              <a:ext cx="82166" cy="82165"/>
            </a:xfrm>
            <a:prstGeom prst="plus">
              <a:avLst>
                <a:gd name="adj" fmla="val 32420"/>
              </a:avLst>
            </a:prstGeom>
            <a:solidFill>
              <a:schemeClr val="accent1">
                <a:alpha val="1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Oval 82">
              <a:extLst>
                <a:ext uri="{FF2B5EF4-FFF2-40B4-BE49-F238E27FC236}">
                  <a16:creationId xmlns:a16="http://schemas.microsoft.com/office/drawing/2014/main" id="{EEEE1502-BBEE-45F7-C6CF-A31EDA34CF0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822717" y="1983282"/>
              <a:ext cx="75021" cy="75021"/>
            </a:xfrm>
            <a:prstGeom prst="plus">
              <a:avLst>
                <a:gd name="adj" fmla="val 35158"/>
              </a:avLst>
            </a:prstGeom>
            <a:solidFill>
              <a:srgbClr val="78BE20">
                <a:alpha val="3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Oval 85">
              <a:extLst>
                <a:ext uri="{FF2B5EF4-FFF2-40B4-BE49-F238E27FC236}">
                  <a16:creationId xmlns:a16="http://schemas.microsoft.com/office/drawing/2014/main" id="{2BED2E98-0F05-5C2E-0B66-1F034674AEE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251438" y="1981156"/>
              <a:ext cx="75021" cy="79277"/>
            </a:xfrm>
            <a:prstGeom prst="plus">
              <a:avLst>
                <a:gd name="adj" fmla="val 35158"/>
              </a:avLst>
            </a:prstGeom>
            <a:solidFill>
              <a:schemeClr val="accent1">
                <a:alpha val="1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Oval 81">
              <a:extLst>
                <a:ext uri="{FF2B5EF4-FFF2-40B4-BE49-F238E27FC236}">
                  <a16:creationId xmlns:a16="http://schemas.microsoft.com/office/drawing/2014/main" id="{EB08BA91-1E1C-FF2E-8DEC-A17B543F902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959989" y="2978445"/>
              <a:ext cx="82166" cy="88027"/>
            </a:xfrm>
            <a:prstGeom prst="plus">
              <a:avLst>
                <a:gd name="adj" fmla="val 36130"/>
              </a:avLst>
            </a:prstGeom>
            <a:solidFill>
              <a:srgbClr val="78BE20">
                <a:alpha val="1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32" name="Graphic 31" descr="World outline">
            <a:extLst>
              <a:ext uri="{FF2B5EF4-FFF2-40B4-BE49-F238E27FC236}">
                <a16:creationId xmlns:a16="http://schemas.microsoft.com/office/drawing/2014/main" id="{8B9930B3-DDB7-43E2-1D1B-2C73C255E1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2837" y="6429080"/>
            <a:ext cx="318940" cy="31894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B920925-85F4-25AA-0AAF-601759DD6071}"/>
              </a:ext>
            </a:extLst>
          </p:cNvPr>
          <p:cNvSpPr txBox="1"/>
          <p:nvPr userDrawn="1"/>
        </p:nvSpPr>
        <p:spPr>
          <a:xfrm>
            <a:off x="10311353" y="6465439"/>
            <a:ext cx="174003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www.eternalHealth.com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AF8D3B2-D206-7038-9E5A-401DAB216DC0}"/>
              </a:ext>
            </a:extLst>
          </p:cNvPr>
          <p:cNvSpPr/>
          <p:nvPr userDrawn="1"/>
        </p:nvSpPr>
        <p:spPr>
          <a:xfrm>
            <a:off x="4422764" y="1516389"/>
            <a:ext cx="2476800" cy="700782"/>
          </a:xfrm>
          <a:prstGeom prst="roundRect">
            <a:avLst>
              <a:gd name="adj" fmla="val 12223"/>
            </a:avLst>
          </a:prstGeom>
          <a:solidFill>
            <a:srgbClr val="00AEDB">
              <a:alpha val="14902"/>
            </a:srgbClr>
          </a:solidFill>
          <a:ln>
            <a:noFill/>
          </a:ln>
          <a:effectLst>
            <a:outerShdw blurRad="520700" dist="165100" dir="5400000" sx="94000" sy="94000" algn="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Text Placeholder 45">
            <a:extLst>
              <a:ext uri="{FF2B5EF4-FFF2-40B4-BE49-F238E27FC236}">
                <a16:creationId xmlns:a16="http://schemas.microsoft.com/office/drawing/2014/main" id="{65292204-4472-8A02-6722-82A8CD758F1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24102" y="1564196"/>
            <a:ext cx="2274123" cy="618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00AEDB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John Sculley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B937C95-6275-AD41-690F-3D506A24BFD7}"/>
              </a:ext>
            </a:extLst>
          </p:cNvPr>
          <p:cNvSpPr/>
          <p:nvPr userDrawn="1"/>
        </p:nvSpPr>
        <p:spPr>
          <a:xfrm>
            <a:off x="7044846" y="1527284"/>
            <a:ext cx="2476800" cy="654943"/>
          </a:xfrm>
          <a:prstGeom prst="roundRect">
            <a:avLst>
              <a:gd name="adj" fmla="val 12223"/>
            </a:avLst>
          </a:prstGeom>
          <a:solidFill>
            <a:srgbClr val="00AEDB">
              <a:alpha val="14902"/>
            </a:srgbClr>
          </a:solidFill>
          <a:ln>
            <a:noFill/>
          </a:ln>
          <a:effectLst>
            <a:outerShdw blurRad="520700" dist="165100" dir="5400000" sx="94000" sy="94000" algn="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39">
            <a:extLst>
              <a:ext uri="{FF2B5EF4-FFF2-40B4-BE49-F238E27FC236}">
                <a16:creationId xmlns:a16="http://schemas.microsoft.com/office/drawing/2014/main" id="{A33BDE97-787F-B494-664C-EF46ED60B54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635605" y="185367"/>
            <a:ext cx="1319804" cy="1250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CF0D53E-9DA5-5FEB-7384-280A056779CA}"/>
              </a:ext>
            </a:extLst>
          </p:cNvPr>
          <p:cNvSpPr/>
          <p:nvPr userDrawn="1"/>
        </p:nvSpPr>
        <p:spPr>
          <a:xfrm>
            <a:off x="9679189" y="1516389"/>
            <a:ext cx="2420047" cy="665838"/>
          </a:xfrm>
          <a:prstGeom prst="roundRect">
            <a:avLst>
              <a:gd name="adj" fmla="val 12223"/>
            </a:avLst>
          </a:prstGeom>
          <a:solidFill>
            <a:srgbClr val="00AEDB">
              <a:alpha val="14902"/>
            </a:srgbClr>
          </a:solidFill>
          <a:ln>
            <a:noFill/>
          </a:ln>
          <a:effectLst>
            <a:outerShdw blurRad="520700" dist="165100" dir="5400000" sx="94000" sy="94000" algn="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Picture Placeholder 39">
            <a:extLst>
              <a:ext uri="{FF2B5EF4-FFF2-40B4-BE49-F238E27FC236}">
                <a16:creationId xmlns:a16="http://schemas.microsoft.com/office/drawing/2014/main" id="{8F7A24E1-E0D7-84D9-9EF8-B7B28A2794FB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0257687" y="185367"/>
            <a:ext cx="1319804" cy="1250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24" name="Picture Placeholder 39">
            <a:extLst>
              <a:ext uri="{FF2B5EF4-FFF2-40B4-BE49-F238E27FC236}">
                <a16:creationId xmlns:a16="http://schemas.microsoft.com/office/drawing/2014/main" id="{9968E7E6-981B-ADE7-EE68-0D127CC0A464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961113" y="2312664"/>
            <a:ext cx="1319804" cy="1250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26" name="Picture Placeholder 39">
            <a:extLst>
              <a:ext uri="{FF2B5EF4-FFF2-40B4-BE49-F238E27FC236}">
                <a16:creationId xmlns:a16="http://schemas.microsoft.com/office/drawing/2014/main" id="{E3735CA7-347C-DF28-28FF-B9899DF24224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7595456" y="2293476"/>
            <a:ext cx="1319804" cy="1250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28" name="Picture Placeholder 39">
            <a:extLst>
              <a:ext uri="{FF2B5EF4-FFF2-40B4-BE49-F238E27FC236}">
                <a16:creationId xmlns:a16="http://schemas.microsoft.com/office/drawing/2014/main" id="{7A1E80F4-8C4A-23CF-E7DA-E5F330E665F4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0217538" y="2271888"/>
            <a:ext cx="1319804" cy="1250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34" name="Picture Placeholder 39">
            <a:extLst>
              <a:ext uri="{FF2B5EF4-FFF2-40B4-BE49-F238E27FC236}">
                <a16:creationId xmlns:a16="http://schemas.microsoft.com/office/drawing/2014/main" id="{EFB44AB4-BB44-2754-E207-B201BE206D39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4961111" y="4421808"/>
            <a:ext cx="1319804" cy="1250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37" name="Picture Placeholder 39">
            <a:extLst>
              <a:ext uri="{FF2B5EF4-FFF2-40B4-BE49-F238E27FC236}">
                <a16:creationId xmlns:a16="http://schemas.microsoft.com/office/drawing/2014/main" id="{F107E39B-DE98-5C15-9260-E080C077D670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7595456" y="4396434"/>
            <a:ext cx="1319804" cy="1250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39" name="Picture Placeholder 39">
            <a:extLst>
              <a:ext uri="{FF2B5EF4-FFF2-40B4-BE49-F238E27FC236}">
                <a16:creationId xmlns:a16="http://schemas.microsoft.com/office/drawing/2014/main" id="{F7971F50-1DD4-2C4C-299D-3FDF5CEB49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10217538" y="4396434"/>
            <a:ext cx="1319804" cy="1250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7177729-C3C6-FC7F-2066-EE6990EDA20C}"/>
              </a:ext>
            </a:extLst>
          </p:cNvPr>
          <p:cNvSpPr txBox="1"/>
          <p:nvPr userDrawn="1"/>
        </p:nvSpPr>
        <p:spPr>
          <a:xfrm>
            <a:off x="4483952" y="1812687"/>
            <a:ext cx="23754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Former CEO, Apple &amp; Pepsi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D5C5572-8CFD-BD4F-7D18-BF4363C49DEE}"/>
              </a:ext>
            </a:extLst>
          </p:cNvPr>
          <p:cNvSpPr txBox="1"/>
          <p:nvPr userDrawn="1"/>
        </p:nvSpPr>
        <p:spPr>
          <a:xfrm>
            <a:off x="7095514" y="1850596"/>
            <a:ext cx="23754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Co-Founder, Virtusa</a:t>
            </a:r>
          </a:p>
        </p:txBody>
      </p:sp>
      <p:sp>
        <p:nvSpPr>
          <p:cNvPr id="50" name="Text Placeholder 45">
            <a:extLst>
              <a:ext uri="{FF2B5EF4-FFF2-40B4-BE49-F238E27FC236}">
                <a16:creationId xmlns:a16="http://schemas.microsoft.com/office/drawing/2014/main" id="{6F641CBF-742A-DFD3-49EB-1D8070D6CD1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152315" y="1584919"/>
            <a:ext cx="2274123" cy="27699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00AEDB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Tushara </a:t>
            </a:r>
            <a:r>
              <a:rPr lang="en-US" err="1"/>
              <a:t>Canekeratne</a:t>
            </a:r>
            <a:endParaRPr lang="en-US"/>
          </a:p>
        </p:txBody>
      </p:sp>
      <p:sp>
        <p:nvSpPr>
          <p:cNvPr id="51" name="Text Placeholder 45">
            <a:extLst>
              <a:ext uri="{FF2B5EF4-FFF2-40B4-BE49-F238E27FC236}">
                <a16:creationId xmlns:a16="http://schemas.microsoft.com/office/drawing/2014/main" id="{083BB9CC-1156-8B95-B33C-8257EE89A30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712104" y="1572806"/>
            <a:ext cx="2274123" cy="27699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00AEDB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David Henderson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0A30B96-5E6E-2EA4-8535-10EBEBA74269}"/>
              </a:ext>
            </a:extLst>
          </p:cNvPr>
          <p:cNvSpPr txBox="1"/>
          <p:nvPr userDrawn="1"/>
        </p:nvSpPr>
        <p:spPr>
          <a:xfrm>
            <a:off x="9675920" y="1766520"/>
            <a:ext cx="24768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1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Founder &amp; CEO, DayTwo</a:t>
            </a:r>
          </a:p>
          <a:p>
            <a:pPr lvl="0" algn="ctr"/>
            <a:r>
              <a:rPr lang="en-US" sz="11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Former President, Oscar Health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49AD1F76-E33C-076B-1C96-458101DD3DEB}"/>
              </a:ext>
            </a:extLst>
          </p:cNvPr>
          <p:cNvSpPr/>
          <p:nvPr userDrawn="1"/>
        </p:nvSpPr>
        <p:spPr>
          <a:xfrm>
            <a:off x="4438819" y="3627860"/>
            <a:ext cx="2476800" cy="700782"/>
          </a:xfrm>
          <a:prstGeom prst="roundRect">
            <a:avLst>
              <a:gd name="adj" fmla="val 12223"/>
            </a:avLst>
          </a:prstGeom>
          <a:solidFill>
            <a:srgbClr val="00AEDB">
              <a:alpha val="14902"/>
            </a:srgbClr>
          </a:solidFill>
          <a:ln>
            <a:noFill/>
          </a:ln>
          <a:effectLst>
            <a:outerShdw blurRad="520700" dist="165100" dir="5400000" sx="94000" sy="94000" algn="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 Placeholder 45">
            <a:extLst>
              <a:ext uri="{FF2B5EF4-FFF2-40B4-BE49-F238E27FC236}">
                <a16:creationId xmlns:a16="http://schemas.microsoft.com/office/drawing/2014/main" id="{8AA980B1-AA4D-8E41-7220-DCCD5E67429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547150" y="3651764"/>
            <a:ext cx="2274123" cy="618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00AEDB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Prakash Patel M.D.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E004A3F-AD97-E100-3308-6E9D3A754813}"/>
              </a:ext>
            </a:extLst>
          </p:cNvPr>
          <p:cNvSpPr txBox="1"/>
          <p:nvPr userDrawn="1"/>
        </p:nvSpPr>
        <p:spPr>
          <a:xfrm>
            <a:off x="4524101" y="3854454"/>
            <a:ext cx="237546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05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Executive, Growth Curve Capital – Former President, Anthem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B6B849CE-A900-5C40-4109-4F9E8B72102D}"/>
              </a:ext>
            </a:extLst>
          </p:cNvPr>
          <p:cNvSpPr/>
          <p:nvPr userDrawn="1"/>
        </p:nvSpPr>
        <p:spPr>
          <a:xfrm>
            <a:off x="7152315" y="3603956"/>
            <a:ext cx="2476800" cy="700782"/>
          </a:xfrm>
          <a:prstGeom prst="roundRect">
            <a:avLst>
              <a:gd name="adj" fmla="val 12223"/>
            </a:avLst>
          </a:prstGeom>
          <a:solidFill>
            <a:srgbClr val="00AEDB">
              <a:alpha val="14902"/>
            </a:srgbClr>
          </a:solidFill>
          <a:ln>
            <a:noFill/>
          </a:ln>
          <a:effectLst>
            <a:outerShdw blurRad="520700" dist="165100" dir="5400000" sx="94000" sy="94000" algn="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Text Placeholder 45">
            <a:extLst>
              <a:ext uri="{FF2B5EF4-FFF2-40B4-BE49-F238E27FC236}">
                <a16:creationId xmlns:a16="http://schemas.microsoft.com/office/drawing/2014/main" id="{6DE7C6DE-504D-CA4D-8DEE-B85C01EA713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260646" y="3627860"/>
            <a:ext cx="2274123" cy="618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00AEDB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Robert London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EB963CF-60FA-D285-AD34-A821DA621B71}"/>
              </a:ext>
            </a:extLst>
          </p:cNvPr>
          <p:cNvSpPr txBox="1"/>
          <p:nvPr userDrawn="1"/>
        </p:nvSpPr>
        <p:spPr>
          <a:xfrm>
            <a:off x="7152315" y="3835728"/>
            <a:ext cx="243285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1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CMO, nirvanaHealth - Former CMO, Wellcare/Centene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B5C60E4D-DCDA-0849-1F3E-7B5C27643618}"/>
              </a:ext>
            </a:extLst>
          </p:cNvPr>
          <p:cNvSpPr/>
          <p:nvPr userDrawn="1"/>
        </p:nvSpPr>
        <p:spPr>
          <a:xfrm>
            <a:off x="9708117" y="3597770"/>
            <a:ext cx="2442572" cy="700782"/>
          </a:xfrm>
          <a:prstGeom prst="roundRect">
            <a:avLst>
              <a:gd name="adj" fmla="val 12223"/>
            </a:avLst>
          </a:prstGeom>
          <a:solidFill>
            <a:srgbClr val="00AEDB">
              <a:alpha val="14902"/>
            </a:srgbClr>
          </a:solidFill>
          <a:ln>
            <a:noFill/>
          </a:ln>
          <a:effectLst>
            <a:outerShdw blurRad="520700" dist="165100" dir="5400000" sx="94000" sy="94000" algn="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Text Placeholder 45">
            <a:extLst>
              <a:ext uri="{FF2B5EF4-FFF2-40B4-BE49-F238E27FC236}">
                <a16:creationId xmlns:a16="http://schemas.microsoft.com/office/drawing/2014/main" id="{BEA653C6-DC79-E7F7-DC02-D8A0F4655FC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825113" y="3660084"/>
            <a:ext cx="2274123" cy="618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00AEDB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Dr. Marketa Williams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1648EE9-1809-1952-7A2B-283A95D32D92}"/>
              </a:ext>
            </a:extLst>
          </p:cNvPr>
          <p:cNvSpPr txBox="1"/>
          <p:nvPr userDrawn="1"/>
        </p:nvSpPr>
        <p:spPr>
          <a:xfrm>
            <a:off x="9726588" y="3854068"/>
            <a:ext cx="23754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CMO, John Hopkins Hospital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C48D7049-4F6E-7AD3-71E0-1379F51B721B}"/>
              </a:ext>
            </a:extLst>
          </p:cNvPr>
          <p:cNvSpPr/>
          <p:nvPr userDrawn="1"/>
        </p:nvSpPr>
        <p:spPr>
          <a:xfrm>
            <a:off x="4517109" y="5759872"/>
            <a:ext cx="2540859" cy="700782"/>
          </a:xfrm>
          <a:prstGeom prst="roundRect">
            <a:avLst>
              <a:gd name="adj" fmla="val 12223"/>
            </a:avLst>
          </a:prstGeom>
          <a:solidFill>
            <a:srgbClr val="00AEDB">
              <a:alpha val="14902"/>
            </a:srgbClr>
          </a:solidFill>
          <a:ln>
            <a:noFill/>
          </a:ln>
          <a:effectLst>
            <a:outerShdw blurRad="520700" dist="165100" dir="5400000" sx="94000" sy="94000" algn="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Text Placeholder 45">
            <a:extLst>
              <a:ext uri="{FF2B5EF4-FFF2-40B4-BE49-F238E27FC236}">
                <a16:creationId xmlns:a16="http://schemas.microsoft.com/office/drawing/2014/main" id="{338B3D3B-18A6-D16F-174F-B4551520641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625441" y="5783776"/>
            <a:ext cx="2274123" cy="618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00AEDB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Debbie </a:t>
            </a:r>
            <a:r>
              <a:rPr lang="en-US" err="1"/>
              <a:t>Rittenour</a:t>
            </a:r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6857306-32A8-88F3-6425-B8F83F773CDC}"/>
              </a:ext>
            </a:extLst>
          </p:cNvPr>
          <p:cNvSpPr txBox="1"/>
          <p:nvPr userDrawn="1"/>
        </p:nvSpPr>
        <p:spPr>
          <a:xfrm>
            <a:off x="4411686" y="5986466"/>
            <a:ext cx="274261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05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SVP, Blue Cross – CEO, United Auto Workers Retiree Medical Benefits Trust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60176B58-7B4F-7E66-2C9F-7508D449329D}"/>
              </a:ext>
            </a:extLst>
          </p:cNvPr>
          <p:cNvSpPr/>
          <p:nvPr userDrawn="1"/>
        </p:nvSpPr>
        <p:spPr>
          <a:xfrm>
            <a:off x="7152315" y="5759872"/>
            <a:ext cx="2476800" cy="700782"/>
          </a:xfrm>
          <a:prstGeom prst="roundRect">
            <a:avLst>
              <a:gd name="adj" fmla="val 12223"/>
            </a:avLst>
          </a:prstGeom>
          <a:solidFill>
            <a:srgbClr val="00AEDB">
              <a:alpha val="14902"/>
            </a:srgbClr>
          </a:solidFill>
          <a:ln>
            <a:noFill/>
          </a:ln>
          <a:effectLst>
            <a:outerShdw blurRad="520700" dist="165100" dir="5400000" sx="94000" sy="94000" algn="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ext Placeholder 45">
            <a:extLst>
              <a:ext uri="{FF2B5EF4-FFF2-40B4-BE49-F238E27FC236}">
                <a16:creationId xmlns:a16="http://schemas.microsoft.com/office/drawing/2014/main" id="{4521F129-5722-4099-21E7-D28E7DBF9C4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260646" y="5783776"/>
            <a:ext cx="2274123" cy="618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00AEDB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Dianne Anderson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CD7A8EA-B314-DCB9-3BAA-516845AA15D4}"/>
              </a:ext>
            </a:extLst>
          </p:cNvPr>
          <p:cNvSpPr txBox="1"/>
          <p:nvPr userDrawn="1"/>
        </p:nvSpPr>
        <p:spPr>
          <a:xfrm>
            <a:off x="7237597" y="5986466"/>
            <a:ext cx="237546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05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President and CEO, Lawrence General Hospital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C81F0AC9-C467-74DF-0BEF-3A80CD3AF0F5}"/>
              </a:ext>
            </a:extLst>
          </p:cNvPr>
          <p:cNvSpPr/>
          <p:nvPr userDrawn="1"/>
        </p:nvSpPr>
        <p:spPr>
          <a:xfrm>
            <a:off x="9689944" y="5749571"/>
            <a:ext cx="2409292" cy="700782"/>
          </a:xfrm>
          <a:prstGeom prst="roundRect">
            <a:avLst>
              <a:gd name="adj" fmla="val 12223"/>
            </a:avLst>
          </a:prstGeom>
          <a:solidFill>
            <a:srgbClr val="00AEDB">
              <a:alpha val="14902"/>
            </a:srgbClr>
          </a:solidFill>
          <a:ln>
            <a:noFill/>
          </a:ln>
          <a:effectLst>
            <a:outerShdw blurRad="520700" dist="165100" dir="5400000" sx="94000" sy="94000" algn="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Text Placeholder 45">
            <a:extLst>
              <a:ext uri="{FF2B5EF4-FFF2-40B4-BE49-F238E27FC236}">
                <a16:creationId xmlns:a16="http://schemas.microsoft.com/office/drawing/2014/main" id="{E5631B2F-6A86-46D9-DE65-9811C96867EF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798275" y="5773475"/>
            <a:ext cx="2274123" cy="618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00AEDB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Dr. Jay </a:t>
            </a:r>
            <a:r>
              <a:rPr lang="en-US" err="1"/>
              <a:t>Chowdappa</a:t>
            </a:r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EC6F30F-2B65-7829-4091-79E9E0E9C6F6}"/>
              </a:ext>
            </a:extLst>
          </p:cNvPr>
          <p:cNvSpPr txBox="1"/>
          <p:nvPr userDrawn="1"/>
        </p:nvSpPr>
        <p:spPr>
          <a:xfrm>
            <a:off x="9775226" y="5976165"/>
            <a:ext cx="237546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05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President &amp; Medical Director, Apollo Medical Group P.A.</a:t>
            </a:r>
          </a:p>
        </p:txBody>
      </p:sp>
      <p:sp>
        <p:nvSpPr>
          <p:cNvPr id="79" name="Picture Placeholder 39">
            <a:extLst>
              <a:ext uri="{FF2B5EF4-FFF2-40B4-BE49-F238E27FC236}">
                <a16:creationId xmlns:a16="http://schemas.microsoft.com/office/drawing/2014/main" id="{8CB71D0F-3C19-FEB2-E6C2-9374C0073B8E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5051930" y="189995"/>
            <a:ext cx="1319804" cy="1250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r>
              <a:rPr lang="en-US" dirty="0"/>
              <a:t>HEADSHOT</a:t>
            </a:r>
          </a:p>
        </p:txBody>
      </p:sp>
    </p:spTree>
    <p:extLst>
      <p:ext uri="{BB962C8B-B14F-4D97-AF65-F5344CB8AC3E}">
        <p14:creationId xmlns:p14="http://schemas.microsoft.com/office/powerpoint/2010/main" val="22289537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8F5580E-4143-4273-98B8-3B9DE357CEF8}"/>
              </a:ext>
            </a:extLst>
          </p:cNvPr>
          <p:cNvSpPr/>
          <p:nvPr userDrawn="1"/>
        </p:nvSpPr>
        <p:spPr>
          <a:xfrm>
            <a:off x="-40943" y="0"/>
            <a:ext cx="2430460" cy="6858000"/>
          </a:xfrm>
          <a:prstGeom prst="rect">
            <a:avLst/>
          </a:prstGeom>
          <a:solidFill>
            <a:srgbClr val="D7F1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 Placeholder 45">
            <a:extLst>
              <a:ext uri="{FF2B5EF4-FFF2-40B4-BE49-F238E27FC236}">
                <a16:creationId xmlns:a16="http://schemas.microsoft.com/office/drawing/2014/main" id="{C248F7AC-B25A-7499-40BC-0A7B3DAAA70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6200000">
            <a:off x="-467366" y="3702752"/>
            <a:ext cx="4537562" cy="161592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OUR </a:t>
            </a:r>
          </a:p>
          <a:p>
            <a:pPr lvl="0"/>
            <a:r>
              <a:rPr lang="en-US"/>
              <a:t>PRODUCTS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F01B4EB-F8D9-B24D-7485-8DBFD6EC35CE}"/>
              </a:ext>
            </a:extLst>
          </p:cNvPr>
          <p:cNvGrpSpPr/>
          <p:nvPr userDrawn="1"/>
        </p:nvGrpSpPr>
        <p:grpSpPr>
          <a:xfrm rot="5400000" flipH="1">
            <a:off x="424422" y="-250159"/>
            <a:ext cx="1103571" cy="1773586"/>
            <a:chOff x="4957058" y="1983284"/>
            <a:chExt cx="672165" cy="1080258"/>
          </a:xfrm>
        </p:grpSpPr>
        <p:sp>
          <p:nvSpPr>
            <p:cNvPr id="3" name="Oval 67">
              <a:extLst>
                <a:ext uri="{FF2B5EF4-FFF2-40B4-BE49-F238E27FC236}">
                  <a16:creationId xmlns:a16="http://schemas.microsoft.com/office/drawing/2014/main" id="{B0D0169C-DAC1-090E-3936-911DCFB31F8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50631" y="2872800"/>
              <a:ext cx="78592" cy="78592"/>
            </a:xfrm>
            <a:prstGeom prst="plus">
              <a:avLst>
                <a:gd name="adj" fmla="val 30818"/>
              </a:avLst>
            </a:prstGeom>
            <a:solidFill>
              <a:srgbClr val="78BE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68">
              <a:extLst>
                <a:ext uri="{FF2B5EF4-FFF2-40B4-BE49-F238E27FC236}">
                  <a16:creationId xmlns:a16="http://schemas.microsoft.com/office/drawing/2014/main" id="{E072800D-9CA1-E9C1-8AE2-7AF01753429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236344" y="2870526"/>
              <a:ext cx="78592" cy="83143"/>
            </a:xfrm>
            <a:prstGeom prst="plus">
              <a:avLst>
                <a:gd name="adj" fmla="val 35666"/>
              </a:avLst>
            </a:prstGeom>
            <a:solidFill>
              <a:schemeClr val="accent1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Oval 73">
              <a:extLst>
                <a:ext uri="{FF2B5EF4-FFF2-40B4-BE49-F238E27FC236}">
                  <a16:creationId xmlns:a16="http://schemas.microsoft.com/office/drawing/2014/main" id="{6EB7D7DB-3A62-8F22-47D2-7C9FA5562F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024" y="2573821"/>
              <a:ext cx="75021" cy="79968"/>
            </a:xfrm>
            <a:prstGeom prst="plus">
              <a:avLst>
                <a:gd name="adj" fmla="val 37799"/>
              </a:avLst>
            </a:prstGeom>
            <a:solidFill>
              <a:schemeClr val="accent1">
                <a:alpha val="1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74">
              <a:extLst>
                <a:ext uri="{FF2B5EF4-FFF2-40B4-BE49-F238E27FC236}">
                  <a16:creationId xmlns:a16="http://schemas.microsoft.com/office/drawing/2014/main" id="{F08D1B8B-B547-8983-8E2E-E7B0BF8E874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251779" y="2574509"/>
              <a:ext cx="75021" cy="78592"/>
            </a:xfrm>
            <a:prstGeom prst="plus">
              <a:avLst>
                <a:gd name="adj" fmla="val 37189"/>
              </a:avLst>
            </a:prstGeom>
            <a:solidFill>
              <a:srgbClr val="78BE20">
                <a:alpha val="6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75">
              <a:extLst>
                <a:ext uri="{FF2B5EF4-FFF2-40B4-BE49-F238E27FC236}">
                  <a16:creationId xmlns:a16="http://schemas.microsoft.com/office/drawing/2014/main" id="{9275403E-D0D4-ACB4-36A6-54319464917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960631" y="2572722"/>
              <a:ext cx="75021" cy="82165"/>
            </a:xfrm>
            <a:prstGeom prst="plus">
              <a:avLst>
                <a:gd name="adj" fmla="val 35158"/>
              </a:avLst>
            </a:prstGeom>
            <a:solidFill>
              <a:srgbClr val="78BE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AEDB"/>
                </a:solidFill>
                <a:highlight>
                  <a:srgbClr val="00AEDB"/>
                </a:highlight>
              </a:endParaRPr>
            </a:p>
          </p:txBody>
        </p:sp>
        <p:sp>
          <p:nvSpPr>
            <p:cNvPr id="16" name="Oval 81">
              <a:extLst>
                <a:ext uri="{FF2B5EF4-FFF2-40B4-BE49-F238E27FC236}">
                  <a16:creationId xmlns:a16="http://schemas.microsoft.com/office/drawing/2014/main" id="{306BA022-39E4-C959-B205-8132F92DC34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957059" y="2276216"/>
              <a:ext cx="82166" cy="82165"/>
            </a:xfrm>
            <a:prstGeom prst="plus">
              <a:avLst>
                <a:gd name="adj" fmla="val 32420"/>
              </a:avLst>
            </a:prstGeom>
            <a:solidFill>
              <a:schemeClr val="accent1">
                <a:alpha val="1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85">
              <a:extLst>
                <a:ext uri="{FF2B5EF4-FFF2-40B4-BE49-F238E27FC236}">
                  <a16:creationId xmlns:a16="http://schemas.microsoft.com/office/drawing/2014/main" id="{39A322B9-13C2-B618-C459-AD9E96BF922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251438" y="1981156"/>
              <a:ext cx="75021" cy="79277"/>
            </a:xfrm>
            <a:prstGeom prst="plus">
              <a:avLst>
                <a:gd name="adj" fmla="val 35158"/>
              </a:avLst>
            </a:prstGeom>
            <a:solidFill>
              <a:schemeClr val="accent1">
                <a:alpha val="1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81">
              <a:extLst>
                <a:ext uri="{FF2B5EF4-FFF2-40B4-BE49-F238E27FC236}">
                  <a16:creationId xmlns:a16="http://schemas.microsoft.com/office/drawing/2014/main" id="{5446BCEA-2F99-8579-84C8-14C8E9B47D4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959989" y="2978445"/>
              <a:ext cx="82166" cy="88027"/>
            </a:xfrm>
            <a:prstGeom prst="plus">
              <a:avLst>
                <a:gd name="adj" fmla="val 36130"/>
              </a:avLst>
            </a:prstGeom>
            <a:solidFill>
              <a:schemeClr val="accent1">
                <a:alpha val="1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08508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gradFill>
          <a:gsLst>
            <a:gs pos="71000">
              <a:srgbClr val="EFF6FF"/>
            </a:gs>
            <a:gs pos="100000">
              <a:srgbClr val="C5E1FF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D96DD54-0B1D-4590-9AE0-BFC52ADA7DB8}"/>
              </a:ext>
            </a:extLst>
          </p:cNvPr>
          <p:cNvSpPr/>
          <p:nvPr/>
        </p:nvSpPr>
        <p:spPr>
          <a:xfrm>
            <a:off x="-26505" y="2049639"/>
            <a:ext cx="11407686" cy="27587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41510D-777B-495E-A849-3DDA1CB70C84}"/>
              </a:ext>
            </a:extLst>
          </p:cNvPr>
          <p:cNvSpPr/>
          <p:nvPr/>
        </p:nvSpPr>
        <p:spPr>
          <a:xfrm>
            <a:off x="11858830" y="2049639"/>
            <a:ext cx="208548" cy="2758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D78453-47E8-4A6B-9E67-3A1B8564C020}"/>
              </a:ext>
            </a:extLst>
          </p:cNvPr>
          <p:cNvSpPr/>
          <p:nvPr/>
        </p:nvSpPr>
        <p:spPr>
          <a:xfrm>
            <a:off x="11528984" y="2049640"/>
            <a:ext cx="208548" cy="275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3920" y="1280158"/>
            <a:ext cx="6309360" cy="429768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683B-528E-4BFE-98F3-C7F56928917F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8CEB-34B4-42E0-92A2-6F2F98D71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413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67000">
              <a:srgbClr val="EBFAE5">
                <a:lumMod val="0"/>
                <a:lumOff val="100000"/>
              </a:srgbClr>
            </a:gs>
            <a:gs pos="0">
              <a:schemeClr val="accent2">
                <a:lumMod val="0"/>
                <a:lumOff val="10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6369"/>
            <a:ext cx="10515600" cy="51540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3394"/>
            <a:ext cx="10515600" cy="4351338"/>
          </a:xfrm>
        </p:spPr>
        <p:txBody>
          <a:bodyPr/>
          <a:lstStyle>
            <a:lvl1pPr>
              <a:defRPr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683B-528E-4BFE-98F3-C7F56928917F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8CEB-34B4-42E0-92A2-6F2F98D71F7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5BA8121-DFBD-4E25-9D5C-43A6B6E23C36}"/>
              </a:ext>
            </a:extLst>
          </p:cNvPr>
          <p:cNvCxnSpPr/>
          <p:nvPr/>
        </p:nvCxnSpPr>
        <p:spPr>
          <a:xfrm>
            <a:off x="0" y="781777"/>
            <a:ext cx="624025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2427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gradFill>
          <a:gsLst>
            <a:gs pos="67000">
              <a:srgbClr val="EBFAE5">
                <a:lumMod val="0"/>
                <a:lumOff val="100000"/>
              </a:srgbClr>
            </a:gs>
            <a:gs pos="0">
              <a:schemeClr val="accent2">
                <a:lumMod val="0"/>
                <a:lumOff val="10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6369"/>
            <a:ext cx="10515600" cy="51540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2B0D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3394"/>
            <a:ext cx="10515600" cy="4351338"/>
          </a:xfrm>
        </p:spPr>
        <p:txBody>
          <a:bodyPr/>
          <a:lstStyle>
            <a:lvl1pPr>
              <a:defRPr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683B-528E-4BFE-98F3-C7F56928917F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8CEB-34B4-42E0-92A2-6F2F98D71F7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5BA8121-DFBD-4E25-9D5C-43A6B6E23C36}"/>
              </a:ext>
            </a:extLst>
          </p:cNvPr>
          <p:cNvCxnSpPr>
            <a:cxnSpLocks/>
          </p:cNvCxnSpPr>
          <p:nvPr/>
        </p:nvCxnSpPr>
        <p:spPr>
          <a:xfrm>
            <a:off x="0" y="781777"/>
            <a:ext cx="6185647" cy="0"/>
          </a:xfrm>
          <a:prstGeom prst="line">
            <a:avLst/>
          </a:prstGeom>
          <a:ln w="28575">
            <a:solidFill>
              <a:srgbClr val="02B0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56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gradFill>
          <a:gsLst>
            <a:gs pos="67000">
              <a:srgbClr val="EBFAE5">
                <a:lumMod val="0"/>
                <a:lumOff val="100000"/>
              </a:srgbClr>
            </a:gs>
            <a:gs pos="0">
              <a:schemeClr val="accent2">
                <a:lumMod val="0"/>
                <a:lumOff val="10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683B-528E-4BFE-98F3-C7F56928917F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08CEB-34B4-42E0-92A2-6F2F98D71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317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gradFill>
          <a:gsLst>
            <a:gs pos="67000">
              <a:srgbClr val="EBFAE5">
                <a:lumMod val="0"/>
                <a:lumOff val="100000"/>
              </a:srgbClr>
            </a:gs>
            <a:gs pos="0">
              <a:schemeClr val="accent2">
                <a:lumMod val="0"/>
                <a:lumOff val="10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683B-528E-4BFE-98F3-C7F56928917F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8CEB-34B4-42E0-92A2-6F2F98D71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22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gradFill>
          <a:gsLst>
            <a:gs pos="67000">
              <a:srgbClr val="EBFAE5">
                <a:lumMod val="0"/>
                <a:lumOff val="100000"/>
              </a:srgbClr>
            </a:gs>
            <a:gs pos="0">
              <a:schemeClr val="accent2">
                <a:lumMod val="0"/>
                <a:lumOff val="10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683B-528E-4BFE-98F3-C7F56928917F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08CEB-34B4-42E0-92A2-6F2F98D71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682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Montserrat" panose="000005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Montserrat" panose="000005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683B-528E-4BFE-98F3-C7F56928917F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8CEB-34B4-42E0-92A2-6F2F98D71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323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683B-528E-4BFE-98F3-C7F56928917F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8CEB-34B4-42E0-92A2-6F2F98D71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271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8CEB-34B4-42E0-92A2-6F2F98D71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389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Montserrat" panose="00000500000000000000" pitchFamily="2" charset="0"/>
              </a:defRPr>
            </a:lvl1pPr>
            <a:lvl2pPr>
              <a:defRPr sz="2800">
                <a:latin typeface="Montserrat" panose="00000500000000000000" pitchFamily="2" charset="0"/>
              </a:defRPr>
            </a:lvl2pPr>
            <a:lvl3pPr>
              <a:defRPr sz="2400">
                <a:latin typeface="Montserrat" panose="00000500000000000000" pitchFamily="2" charset="0"/>
              </a:defRPr>
            </a:lvl3pPr>
            <a:lvl4pPr>
              <a:defRPr sz="2000">
                <a:latin typeface="Montserrat" panose="00000500000000000000" pitchFamily="2" charset="0"/>
              </a:defRPr>
            </a:lvl4pPr>
            <a:lvl5pPr>
              <a:defRPr sz="2000">
                <a:latin typeface="Montserra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683B-528E-4BFE-98F3-C7F56928917F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8CEB-34B4-42E0-92A2-6F2F98D71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706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683B-528E-4BFE-98F3-C7F56928917F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8CEB-34B4-42E0-92A2-6F2F98D71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47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683B-528E-4BFE-98F3-C7F56928917F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8CEB-34B4-42E0-92A2-6F2F98D71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406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8CEB-34B4-42E0-92A2-6F2F98D71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1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"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67000">
              <a:schemeClr val="accent2">
                <a:lumMod val="0"/>
                <a:lumOff val="100000"/>
              </a:schemeClr>
            </a:gs>
            <a:gs pos="100000">
              <a:schemeClr val="accent1">
                <a:lumMod val="20000"/>
                <a:lumOff val="80000"/>
                <a:alpha val="2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B221034-6471-4C55-8418-CE99AD3DA5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5068" y="5989907"/>
            <a:ext cx="2743200" cy="365125"/>
          </a:xfrm>
        </p:spPr>
        <p:txBody>
          <a:bodyPr/>
          <a:lstStyle/>
          <a:p>
            <a:fld id="{57F9683B-528E-4BFE-98F3-C7F56928917F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579FF30-BD25-4E38-8FBE-F6F5C89CC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989906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E24AF0F-4552-4550-9D6F-D00AF7799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7564" y="5989906"/>
            <a:ext cx="2743200" cy="365125"/>
          </a:xfrm>
        </p:spPr>
        <p:txBody>
          <a:bodyPr/>
          <a:lstStyle/>
          <a:p>
            <a:fld id="{52008CEB-34B4-42E0-92A2-6F2F98D71F73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26EDC41-8221-41CE-9BC7-E2A015C6F00D}"/>
              </a:ext>
            </a:extLst>
          </p:cNvPr>
          <p:cNvCxnSpPr/>
          <p:nvPr/>
        </p:nvCxnSpPr>
        <p:spPr>
          <a:xfrm>
            <a:off x="0" y="781777"/>
            <a:ext cx="624025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4BF9388-D81F-44DB-BCB1-023BEF4A4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85" y="320401"/>
            <a:ext cx="10515600" cy="36512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81612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bg>
      <p:bgPr>
        <a:gradFill>
          <a:gsLst>
            <a:gs pos="67000">
              <a:srgbClr val="EBFAE5">
                <a:lumMod val="0"/>
                <a:lumOff val="100000"/>
              </a:srgbClr>
            </a:gs>
            <a:gs pos="0">
              <a:schemeClr val="accent2">
                <a:lumMod val="0"/>
                <a:lumOff val="10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683B-528E-4BFE-98F3-C7F56928917F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08CEB-34B4-42E0-92A2-6F2F98D71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971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14300" algn="ctr">
              <a:spcBef>
                <a:spcPts val="0"/>
              </a:spcBef>
              <a:buSzTx/>
              <a:buNone/>
              <a:defRPr sz="2200"/>
            </a:lvl2pPr>
            <a:lvl3pPr marL="0" indent="228600" algn="ctr">
              <a:spcBef>
                <a:spcPts val="0"/>
              </a:spcBef>
              <a:buSzTx/>
              <a:buNone/>
              <a:defRPr sz="2200"/>
            </a:lvl3pPr>
            <a:lvl4pPr marL="0" indent="342900" algn="ctr">
              <a:spcBef>
                <a:spcPts val="0"/>
              </a:spcBef>
              <a:buSzTx/>
              <a:buNone/>
              <a:defRPr sz="2200"/>
            </a:lvl4pPr>
            <a:lvl5pPr marL="0" indent="457200" algn="ctr">
              <a:spcBef>
                <a:spcPts val="0"/>
              </a:spcBef>
              <a:buSzTx/>
              <a:buNone/>
              <a:defRPr sz="2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05598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gradFill>
          <a:gsLst>
            <a:gs pos="67000">
              <a:srgbClr val="EBFAE5">
                <a:lumMod val="0"/>
                <a:lumOff val="100000"/>
              </a:srgbClr>
            </a:gs>
            <a:gs pos="0">
              <a:schemeClr val="accent2">
                <a:lumMod val="0"/>
                <a:lumOff val="10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683B-528E-4BFE-98F3-C7F56928917F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8CEB-34B4-42E0-92A2-6F2F98D71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450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9336467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Meet Speaker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21A853B-FCE8-6554-7C79-4460361F0814}"/>
              </a:ext>
            </a:extLst>
          </p:cNvPr>
          <p:cNvSpPr/>
          <p:nvPr userDrawn="1"/>
        </p:nvSpPr>
        <p:spPr>
          <a:xfrm>
            <a:off x="1757092" y="3617516"/>
            <a:ext cx="2540859" cy="700782"/>
          </a:xfrm>
          <a:prstGeom prst="roundRect">
            <a:avLst>
              <a:gd name="adj" fmla="val 12223"/>
            </a:avLst>
          </a:prstGeom>
          <a:solidFill>
            <a:srgbClr val="00AEDB">
              <a:alpha val="14902"/>
            </a:srgbClr>
          </a:solidFill>
          <a:ln>
            <a:noFill/>
          </a:ln>
          <a:effectLst>
            <a:outerShdw blurRad="520700" dist="165100" dir="5400000" sx="94000" sy="94000" algn="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9D2C94-F181-DBC5-E17D-5012E2948BAD}"/>
              </a:ext>
            </a:extLst>
          </p:cNvPr>
          <p:cNvSpPr txBox="1"/>
          <p:nvPr userDrawn="1"/>
        </p:nvSpPr>
        <p:spPr>
          <a:xfrm>
            <a:off x="44202" y="93513"/>
            <a:ext cx="43573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7200" b="1" spc="-300">
                <a:solidFill>
                  <a:srgbClr val="32394E"/>
                </a:solidFill>
                <a:latin typeface="+mj-lt"/>
              </a:defRPr>
            </a:lvl1pPr>
          </a:lstStyle>
          <a:p>
            <a:pPr algn="l"/>
            <a:r>
              <a:rPr lang="en-US" sz="3600" b="0" spc="0" dirty="0">
                <a:solidFill>
                  <a:srgbClr val="00AEDB"/>
                </a:solidFill>
                <a:latin typeface="Montserrat SemiBold" panose="00000700000000000000" pitchFamily="2" charset="0"/>
                <a:cs typeface="Poppins" panose="00000500000000000000" pitchFamily="2" charset="0"/>
              </a:rPr>
              <a:t>MEET </a:t>
            </a:r>
          </a:p>
          <a:p>
            <a:pPr algn="l"/>
            <a:r>
              <a:rPr lang="en-US" sz="3600" b="0" spc="0" dirty="0">
                <a:solidFill>
                  <a:srgbClr val="00AEDB"/>
                </a:solidFill>
                <a:latin typeface="Montserrat SemiBold" panose="00000700000000000000" pitchFamily="2" charset="0"/>
                <a:cs typeface="Poppins" panose="00000500000000000000" pitchFamily="2" charset="0"/>
              </a:rPr>
              <a:t>OUR</a:t>
            </a:r>
          </a:p>
          <a:p>
            <a:pPr algn="l"/>
            <a:r>
              <a:rPr lang="en-US" sz="3600" b="0" spc="0" dirty="0">
                <a:solidFill>
                  <a:srgbClr val="00AEDB"/>
                </a:solidFill>
                <a:latin typeface="Montserrat SemiBold" panose="00000700000000000000" pitchFamily="2" charset="0"/>
                <a:cs typeface="Poppins" panose="00000500000000000000" pitchFamily="2" charset="0"/>
              </a:rPr>
              <a:t>LEADERSHIP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0D17FFA-ACED-D1E3-7C17-13295C6EB886}"/>
              </a:ext>
            </a:extLst>
          </p:cNvPr>
          <p:cNvGrpSpPr/>
          <p:nvPr userDrawn="1"/>
        </p:nvGrpSpPr>
        <p:grpSpPr>
          <a:xfrm flipH="1">
            <a:off x="1680144" y="-337386"/>
            <a:ext cx="1544424" cy="1773589"/>
            <a:chOff x="4957058" y="1983282"/>
            <a:chExt cx="940680" cy="1080260"/>
          </a:xfrm>
        </p:grpSpPr>
        <p:sp>
          <p:nvSpPr>
            <p:cNvPr id="9" name="Oval 67">
              <a:extLst>
                <a:ext uri="{FF2B5EF4-FFF2-40B4-BE49-F238E27FC236}">
                  <a16:creationId xmlns:a16="http://schemas.microsoft.com/office/drawing/2014/main" id="{F212673E-F8CC-8E8A-2513-6ADC5E7A1BF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50631" y="2872800"/>
              <a:ext cx="78592" cy="78592"/>
            </a:xfrm>
            <a:prstGeom prst="plus">
              <a:avLst>
                <a:gd name="adj" fmla="val 30818"/>
              </a:avLst>
            </a:prstGeom>
            <a:solidFill>
              <a:srgbClr val="78BE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Oval 68">
              <a:extLst>
                <a:ext uri="{FF2B5EF4-FFF2-40B4-BE49-F238E27FC236}">
                  <a16:creationId xmlns:a16="http://schemas.microsoft.com/office/drawing/2014/main" id="{BA99FA15-A5F1-89CD-D220-A9DB694EC72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236344" y="2870526"/>
              <a:ext cx="78592" cy="83143"/>
            </a:xfrm>
            <a:prstGeom prst="plus">
              <a:avLst>
                <a:gd name="adj" fmla="val 35666"/>
              </a:avLst>
            </a:prstGeom>
            <a:solidFill>
              <a:schemeClr val="accent1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Oval 73">
              <a:extLst>
                <a:ext uri="{FF2B5EF4-FFF2-40B4-BE49-F238E27FC236}">
                  <a16:creationId xmlns:a16="http://schemas.microsoft.com/office/drawing/2014/main" id="{562C1603-39AA-A3C5-F336-2F3917437AF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024" y="2573821"/>
              <a:ext cx="75021" cy="79968"/>
            </a:xfrm>
            <a:prstGeom prst="plus">
              <a:avLst>
                <a:gd name="adj" fmla="val 37799"/>
              </a:avLst>
            </a:prstGeom>
            <a:solidFill>
              <a:schemeClr val="accent1">
                <a:alpha val="1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Oval 74">
              <a:extLst>
                <a:ext uri="{FF2B5EF4-FFF2-40B4-BE49-F238E27FC236}">
                  <a16:creationId xmlns:a16="http://schemas.microsoft.com/office/drawing/2014/main" id="{96DFFBC3-4274-15F4-C502-CB8B183AA98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251779" y="2574509"/>
              <a:ext cx="75021" cy="78592"/>
            </a:xfrm>
            <a:prstGeom prst="plus">
              <a:avLst>
                <a:gd name="adj" fmla="val 37189"/>
              </a:avLst>
            </a:prstGeom>
            <a:solidFill>
              <a:srgbClr val="78BE20">
                <a:alpha val="6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Oval 75">
              <a:extLst>
                <a:ext uri="{FF2B5EF4-FFF2-40B4-BE49-F238E27FC236}">
                  <a16:creationId xmlns:a16="http://schemas.microsoft.com/office/drawing/2014/main" id="{BE91C307-D4B5-18F1-3C57-31C3849EF59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960631" y="2572722"/>
              <a:ext cx="75021" cy="82165"/>
            </a:xfrm>
            <a:prstGeom prst="plus">
              <a:avLst>
                <a:gd name="adj" fmla="val 35158"/>
              </a:avLst>
            </a:prstGeom>
            <a:solidFill>
              <a:srgbClr val="78BE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Oval 77">
              <a:extLst>
                <a:ext uri="{FF2B5EF4-FFF2-40B4-BE49-F238E27FC236}">
                  <a16:creationId xmlns:a16="http://schemas.microsoft.com/office/drawing/2014/main" id="{73F50FE5-3428-EB6D-CA2C-E18B2BCDA57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823623" y="2284268"/>
              <a:ext cx="73207" cy="75021"/>
            </a:xfrm>
            <a:prstGeom prst="plus">
              <a:avLst>
                <a:gd name="adj" fmla="val 35666"/>
              </a:avLst>
            </a:prstGeom>
            <a:solidFill>
              <a:schemeClr val="accent1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Oval 79">
              <a:extLst>
                <a:ext uri="{FF2B5EF4-FFF2-40B4-BE49-F238E27FC236}">
                  <a16:creationId xmlns:a16="http://schemas.microsoft.com/office/drawing/2014/main" id="{DFE322D2-2F84-AE42-C6FD-C865DF1E377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35574" y="2272438"/>
              <a:ext cx="86162" cy="85727"/>
            </a:xfrm>
            <a:prstGeom prst="plus">
              <a:avLst>
                <a:gd name="adj" fmla="val 37799"/>
              </a:avLst>
            </a:prstGeom>
            <a:solidFill>
              <a:srgbClr val="78BE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Oval 81">
              <a:extLst>
                <a:ext uri="{FF2B5EF4-FFF2-40B4-BE49-F238E27FC236}">
                  <a16:creationId xmlns:a16="http://schemas.microsoft.com/office/drawing/2014/main" id="{D0D46D41-D8BD-2791-5843-B1C21DFA2AB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957059" y="2276216"/>
              <a:ext cx="82166" cy="82165"/>
            </a:xfrm>
            <a:prstGeom prst="plus">
              <a:avLst>
                <a:gd name="adj" fmla="val 32420"/>
              </a:avLst>
            </a:prstGeom>
            <a:solidFill>
              <a:schemeClr val="accent1">
                <a:alpha val="1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Oval 82">
              <a:extLst>
                <a:ext uri="{FF2B5EF4-FFF2-40B4-BE49-F238E27FC236}">
                  <a16:creationId xmlns:a16="http://schemas.microsoft.com/office/drawing/2014/main" id="{EEEE1502-BBEE-45F7-C6CF-A31EDA34CF0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822717" y="1983282"/>
              <a:ext cx="75021" cy="75021"/>
            </a:xfrm>
            <a:prstGeom prst="plus">
              <a:avLst>
                <a:gd name="adj" fmla="val 35158"/>
              </a:avLst>
            </a:prstGeom>
            <a:solidFill>
              <a:srgbClr val="78BE20">
                <a:alpha val="3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Oval 85">
              <a:extLst>
                <a:ext uri="{FF2B5EF4-FFF2-40B4-BE49-F238E27FC236}">
                  <a16:creationId xmlns:a16="http://schemas.microsoft.com/office/drawing/2014/main" id="{2BED2E98-0F05-5C2E-0B66-1F034674AEE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251438" y="1981156"/>
              <a:ext cx="75021" cy="79277"/>
            </a:xfrm>
            <a:prstGeom prst="plus">
              <a:avLst>
                <a:gd name="adj" fmla="val 35158"/>
              </a:avLst>
            </a:prstGeom>
            <a:solidFill>
              <a:schemeClr val="accent1">
                <a:alpha val="1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Oval 81">
              <a:extLst>
                <a:ext uri="{FF2B5EF4-FFF2-40B4-BE49-F238E27FC236}">
                  <a16:creationId xmlns:a16="http://schemas.microsoft.com/office/drawing/2014/main" id="{EB08BA91-1E1C-FF2E-8DEC-A17B543F902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959989" y="2978445"/>
              <a:ext cx="82166" cy="88027"/>
            </a:xfrm>
            <a:prstGeom prst="plus">
              <a:avLst>
                <a:gd name="adj" fmla="val 36130"/>
              </a:avLst>
            </a:prstGeom>
            <a:solidFill>
              <a:srgbClr val="78BE20">
                <a:alpha val="1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32" name="Graphic 31" descr="World outline">
            <a:extLst>
              <a:ext uri="{FF2B5EF4-FFF2-40B4-BE49-F238E27FC236}">
                <a16:creationId xmlns:a16="http://schemas.microsoft.com/office/drawing/2014/main" id="{8B9930B3-DDB7-43E2-1D1B-2C73C255E1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2837" y="6429080"/>
            <a:ext cx="318940" cy="31894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B920925-85F4-25AA-0AAF-601759DD6071}"/>
              </a:ext>
            </a:extLst>
          </p:cNvPr>
          <p:cNvSpPr txBox="1"/>
          <p:nvPr userDrawn="1"/>
        </p:nvSpPr>
        <p:spPr>
          <a:xfrm>
            <a:off x="10311353" y="6465439"/>
            <a:ext cx="174003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www.eternalHealth.com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AF8D3B2-D206-7038-9E5A-401DAB216DC0}"/>
              </a:ext>
            </a:extLst>
          </p:cNvPr>
          <p:cNvSpPr/>
          <p:nvPr userDrawn="1"/>
        </p:nvSpPr>
        <p:spPr>
          <a:xfrm>
            <a:off x="4422764" y="1516389"/>
            <a:ext cx="2476800" cy="700782"/>
          </a:xfrm>
          <a:prstGeom prst="roundRect">
            <a:avLst>
              <a:gd name="adj" fmla="val 12223"/>
            </a:avLst>
          </a:prstGeom>
          <a:solidFill>
            <a:srgbClr val="00AEDB">
              <a:alpha val="14902"/>
            </a:srgbClr>
          </a:solidFill>
          <a:ln>
            <a:noFill/>
          </a:ln>
          <a:effectLst>
            <a:outerShdw blurRad="520700" dist="165100" dir="5400000" sx="94000" sy="94000" algn="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Text Placeholder 45">
            <a:extLst>
              <a:ext uri="{FF2B5EF4-FFF2-40B4-BE49-F238E27FC236}">
                <a16:creationId xmlns:a16="http://schemas.microsoft.com/office/drawing/2014/main" id="{65292204-4472-8A02-6722-82A8CD758F1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24102" y="1564196"/>
            <a:ext cx="2274123" cy="618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00AEDB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Pooja Ika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B937C95-6275-AD41-690F-3D506A24BFD7}"/>
              </a:ext>
            </a:extLst>
          </p:cNvPr>
          <p:cNvSpPr/>
          <p:nvPr userDrawn="1"/>
        </p:nvSpPr>
        <p:spPr>
          <a:xfrm>
            <a:off x="7044846" y="1527284"/>
            <a:ext cx="2476800" cy="654943"/>
          </a:xfrm>
          <a:prstGeom prst="roundRect">
            <a:avLst>
              <a:gd name="adj" fmla="val 12223"/>
            </a:avLst>
          </a:prstGeom>
          <a:solidFill>
            <a:srgbClr val="00AEDB">
              <a:alpha val="14902"/>
            </a:srgbClr>
          </a:solidFill>
          <a:ln>
            <a:noFill/>
          </a:ln>
          <a:effectLst>
            <a:outerShdw blurRad="520700" dist="165100" dir="5400000" sx="94000" sy="94000" algn="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39">
            <a:extLst>
              <a:ext uri="{FF2B5EF4-FFF2-40B4-BE49-F238E27FC236}">
                <a16:creationId xmlns:a16="http://schemas.microsoft.com/office/drawing/2014/main" id="{A33BDE97-787F-B494-664C-EF46ED60B54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635605" y="185367"/>
            <a:ext cx="1319804" cy="1250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CF0D53E-9DA5-5FEB-7384-280A056779CA}"/>
              </a:ext>
            </a:extLst>
          </p:cNvPr>
          <p:cNvSpPr/>
          <p:nvPr userDrawn="1"/>
        </p:nvSpPr>
        <p:spPr>
          <a:xfrm>
            <a:off x="9679189" y="1516389"/>
            <a:ext cx="2420047" cy="665838"/>
          </a:xfrm>
          <a:prstGeom prst="roundRect">
            <a:avLst>
              <a:gd name="adj" fmla="val 12223"/>
            </a:avLst>
          </a:prstGeom>
          <a:solidFill>
            <a:srgbClr val="00AEDB">
              <a:alpha val="14902"/>
            </a:srgbClr>
          </a:solidFill>
          <a:ln>
            <a:noFill/>
          </a:ln>
          <a:effectLst>
            <a:outerShdw blurRad="520700" dist="165100" dir="5400000" sx="94000" sy="94000" algn="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Picture Placeholder 39">
            <a:extLst>
              <a:ext uri="{FF2B5EF4-FFF2-40B4-BE49-F238E27FC236}">
                <a16:creationId xmlns:a16="http://schemas.microsoft.com/office/drawing/2014/main" id="{8F7A24E1-E0D7-84D9-9EF8-B7B28A2794FB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0257687" y="185367"/>
            <a:ext cx="1319804" cy="1250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24" name="Picture Placeholder 39">
            <a:extLst>
              <a:ext uri="{FF2B5EF4-FFF2-40B4-BE49-F238E27FC236}">
                <a16:creationId xmlns:a16="http://schemas.microsoft.com/office/drawing/2014/main" id="{9968E7E6-981B-ADE7-EE68-0D127CC0A464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961113" y="2312664"/>
            <a:ext cx="1319804" cy="1250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26" name="Picture Placeholder 39">
            <a:extLst>
              <a:ext uri="{FF2B5EF4-FFF2-40B4-BE49-F238E27FC236}">
                <a16:creationId xmlns:a16="http://schemas.microsoft.com/office/drawing/2014/main" id="{E3735CA7-347C-DF28-28FF-B9899DF24224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7595456" y="2293476"/>
            <a:ext cx="1319804" cy="1250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34" name="Picture Placeholder 39">
            <a:extLst>
              <a:ext uri="{FF2B5EF4-FFF2-40B4-BE49-F238E27FC236}">
                <a16:creationId xmlns:a16="http://schemas.microsoft.com/office/drawing/2014/main" id="{EFB44AB4-BB44-2754-E207-B201BE206D39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7627078" y="4406651"/>
            <a:ext cx="1319804" cy="1250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37" name="Picture Placeholder 39">
            <a:extLst>
              <a:ext uri="{FF2B5EF4-FFF2-40B4-BE49-F238E27FC236}">
                <a16:creationId xmlns:a16="http://schemas.microsoft.com/office/drawing/2014/main" id="{F107E39B-DE98-5C15-9260-E080C077D670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10226934" y="4406651"/>
            <a:ext cx="1319804" cy="1250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39" name="Picture Placeholder 39">
            <a:extLst>
              <a:ext uri="{FF2B5EF4-FFF2-40B4-BE49-F238E27FC236}">
                <a16:creationId xmlns:a16="http://schemas.microsoft.com/office/drawing/2014/main" id="{F7971F50-1DD4-2C4C-299D-3FDF5CEB49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10226934" y="2288362"/>
            <a:ext cx="1319804" cy="1250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7177729-C3C6-FC7F-2066-EE6990EDA20C}"/>
              </a:ext>
            </a:extLst>
          </p:cNvPr>
          <p:cNvSpPr txBox="1"/>
          <p:nvPr userDrawn="1"/>
        </p:nvSpPr>
        <p:spPr>
          <a:xfrm>
            <a:off x="4483952" y="1812687"/>
            <a:ext cx="23754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Founder &amp; CEO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D5C5572-8CFD-BD4F-7D18-BF4363C49DEE}"/>
              </a:ext>
            </a:extLst>
          </p:cNvPr>
          <p:cNvSpPr txBox="1"/>
          <p:nvPr userDrawn="1"/>
        </p:nvSpPr>
        <p:spPr>
          <a:xfrm>
            <a:off x="7095514" y="1815491"/>
            <a:ext cx="23754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Chief Medical Officer</a:t>
            </a:r>
          </a:p>
        </p:txBody>
      </p:sp>
      <p:sp>
        <p:nvSpPr>
          <p:cNvPr id="50" name="Text Placeholder 45">
            <a:extLst>
              <a:ext uri="{FF2B5EF4-FFF2-40B4-BE49-F238E27FC236}">
                <a16:creationId xmlns:a16="http://schemas.microsoft.com/office/drawing/2014/main" id="{6F641CBF-742A-DFD3-49EB-1D8070D6CD1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152315" y="1584919"/>
            <a:ext cx="2274123" cy="27699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00AEDB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Michael Muchnicki</a:t>
            </a:r>
          </a:p>
        </p:txBody>
      </p:sp>
      <p:sp>
        <p:nvSpPr>
          <p:cNvPr id="51" name="Text Placeholder 45">
            <a:extLst>
              <a:ext uri="{FF2B5EF4-FFF2-40B4-BE49-F238E27FC236}">
                <a16:creationId xmlns:a16="http://schemas.microsoft.com/office/drawing/2014/main" id="{083BB9CC-1156-8B95-B33C-8257EE89A30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712104" y="1572806"/>
            <a:ext cx="2274123" cy="27699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00AEDB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John Price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0A30B96-5E6E-2EA4-8535-10EBEBA74269}"/>
              </a:ext>
            </a:extLst>
          </p:cNvPr>
          <p:cNvSpPr txBox="1"/>
          <p:nvPr userDrawn="1"/>
        </p:nvSpPr>
        <p:spPr>
          <a:xfrm>
            <a:off x="9692731" y="1809377"/>
            <a:ext cx="24768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200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Chief Operations Officer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49AD1F76-E33C-076B-1C96-458101DD3DEB}"/>
              </a:ext>
            </a:extLst>
          </p:cNvPr>
          <p:cNvSpPr/>
          <p:nvPr userDrawn="1"/>
        </p:nvSpPr>
        <p:spPr>
          <a:xfrm>
            <a:off x="4438819" y="3627860"/>
            <a:ext cx="2476800" cy="700782"/>
          </a:xfrm>
          <a:prstGeom prst="roundRect">
            <a:avLst>
              <a:gd name="adj" fmla="val 12223"/>
            </a:avLst>
          </a:prstGeom>
          <a:solidFill>
            <a:srgbClr val="00AEDB">
              <a:alpha val="14902"/>
            </a:srgbClr>
          </a:solidFill>
          <a:ln>
            <a:noFill/>
          </a:ln>
          <a:effectLst>
            <a:outerShdw blurRad="520700" dist="165100" dir="5400000" sx="94000" sy="94000" algn="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 Placeholder 45">
            <a:extLst>
              <a:ext uri="{FF2B5EF4-FFF2-40B4-BE49-F238E27FC236}">
                <a16:creationId xmlns:a16="http://schemas.microsoft.com/office/drawing/2014/main" id="{8AA980B1-AA4D-8E41-7220-DCCD5E67429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547150" y="3651764"/>
            <a:ext cx="2274123" cy="618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00AEDB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Robert London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E004A3F-AD97-E100-3308-6E9D3A754813}"/>
              </a:ext>
            </a:extLst>
          </p:cNvPr>
          <p:cNvSpPr txBox="1"/>
          <p:nvPr userDrawn="1"/>
        </p:nvSpPr>
        <p:spPr>
          <a:xfrm>
            <a:off x="1842390" y="3854506"/>
            <a:ext cx="23754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200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Vice President of Pharmacy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B6B849CE-A900-5C40-4109-4F9E8B72102D}"/>
              </a:ext>
            </a:extLst>
          </p:cNvPr>
          <p:cNvSpPr/>
          <p:nvPr userDrawn="1"/>
        </p:nvSpPr>
        <p:spPr>
          <a:xfrm>
            <a:off x="7152315" y="3603956"/>
            <a:ext cx="2476800" cy="700782"/>
          </a:xfrm>
          <a:prstGeom prst="roundRect">
            <a:avLst>
              <a:gd name="adj" fmla="val 12223"/>
            </a:avLst>
          </a:prstGeom>
          <a:solidFill>
            <a:srgbClr val="00AEDB">
              <a:alpha val="14902"/>
            </a:srgbClr>
          </a:solidFill>
          <a:ln>
            <a:noFill/>
          </a:ln>
          <a:effectLst>
            <a:outerShdw blurRad="520700" dist="165100" dir="5400000" sx="94000" sy="94000" algn="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Text Placeholder 45">
            <a:extLst>
              <a:ext uri="{FF2B5EF4-FFF2-40B4-BE49-F238E27FC236}">
                <a16:creationId xmlns:a16="http://schemas.microsoft.com/office/drawing/2014/main" id="{6DE7C6DE-504D-CA4D-8DEE-B85C01EA713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260646" y="3627860"/>
            <a:ext cx="2274123" cy="618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00AEDB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Tom Lawless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EB963CF-60FA-D285-AD34-A821DA621B71}"/>
              </a:ext>
            </a:extLst>
          </p:cNvPr>
          <p:cNvSpPr txBox="1"/>
          <p:nvPr userDrawn="1"/>
        </p:nvSpPr>
        <p:spPr>
          <a:xfrm>
            <a:off x="4486133" y="3862485"/>
            <a:ext cx="24328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200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Chief Finance Officer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B5C60E4D-DCDA-0849-1F3E-7B5C27643618}"/>
              </a:ext>
            </a:extLst>
          </p:cNvPr>
          <p:cNvSpPr/>
          <p:nvPr userDrawn="1"/>
        </p:nvSpPr>
        <p:spPr>
          <a:xfrm>
            <a:off x="4416843" y="5759758"/>
            <a:ext cx="2442572" cy="700782"/>
          </a:xfrm>
          <a:prstGeom prst="roundRect">
            <a:avLst>
              <a:gd name="adj" fmla="val 12223"/>
            </a:avLst>
          </a:prstGeom>
          <a:solidFill>
            <a:srgbClr val="00AEDB">
              <a:alpha val="14902"/>
            </a:srgbClr>
          </a:solidFill>
          <a:ln>
            <a:noFill/>
          </a:ln>
          <a:effectLst>
            <a:outerShdw blurRad="520700" dist="165100" dir="5400000" sx="94000" sy="94000" algn="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Text Placeholder 45">
            <a:extLst>
              <a:ext uri="{FF2B5EF4-FFF2-40B4-BE49-F238E27FC236}">
                <a16:creationId xmlns:a16="http://schemas.microsoft.com/office/drawing/2014/main" id="{BEA653C6-DC79-E7F7-DC02-D8A0F4655FC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488852" y="5839356"/>
            <a:ext cx="2274123" cy="618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00AEDB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Cheyenne Ross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1648EE9-1809-1952-7A2B-283A95D32D92}"/>
              </a:ext>
            </a:extLst>
          </p:cNvPr>
          <p:cNvSpPr txBox="1"/>
          <p:nvPr userDrawn="1"/>
        </p:nvSpPr>
        <p:spPr>
          <a:xfrm>
            <a:off x="7237596" y="3839402"/>
            <a:ext cx="23754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Chief Compliance Officer 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C48D7049-4F6E-7AD3-71E0-1379F51B721B}"/>
              </a:ext>
            </a:extLst>
          </p:cNvPr>
          <p:cNvSpPr/>
          <p:nvPr userDrawn="1"/>
        </p:nvSpPr>
        <p:spPr>
          <a:xfrm>
            <a:off x="6988194" y="5756340"/>
            <a:ext cx="2540859" cy="700782"/>
          </a:xfrm>
          <a:prstGeom prst="roundRect">
            <a:avLst>
              <a:gd name="adj" fmla="val 12223"/>
            </a:avLst>
          </a:prstGeom>
          <a:solidFill>
            <a:srgbClr val="00AEDB">
              <a:alpha val="14902"/>
            </a:srgbClr>
          </a:solidFill>
          <a:ln>
            <a:noFill/>
          </a:ln>
          <a:effectLst>
            <a:outerShdw blurRad="520700" dist="165100" dir="5400000" sx="94000" sy="94000" algn="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Text Placeholder 45">
            <a:extLst>
              <a:ext uri="{FF2B5EF4-FFF2-40B4-BE49-F238E27FC236}">
                <a16:creationId xmlns:a16="http://schemas.microsoft.com/office/drawing/2014/main" id="{338B3D3B-18A6-D16F-174F-B4551520641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144054" y="5800532"/>
            <a:ext cx="2274123" cy="618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00AEDB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Brittany Cardinal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6857306-32A8-88F3-6425-B8F83F773CDC}"/>
              </a:ext>
            </a:extLst>
          </p:cNvPr>
          <p:cNvSpPr txBox="1"/>
          <p:nvPr userDrawn="1"/>
        </p:nvSpPr>
        <p:spPr>
          <a:xfrm>
            <a:off x="6882771" y="5982934"/>
            <a:ext cx="27426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200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Senior Director of Marketing and Communications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60176B58-7B4F-7E66-2C9F-7508D449329D}"/>
              </a:ext>
            </a:extLst>
          </p:cNvPr>
          <p:cNvSpPr/>
          <p:nvPr userDrawn="1"/>
        </p:nvSpPr>
        <p:spPr>
          <a:xfrm>
            <a:off x="9648745" y="5759758"/>
            <a:ext cx="2476800" cy="700782"/>
          </a:xfrm>
          <a:prstGeom prst="roundRect">
            <a:avLst>
              <a:gd name="adj" fmla="val 12223"/>
            </a:avLst>
          </a:prstGeom>
          <a:solidFill>
            <a:srgbClr val="00AEDB">
              <a:alpha val="14902"/>
            </a:srgbClr>
          </a:solidFill>
          <a:ln>
            <a:noFill/>
          </a:ln>
          <a:effectLst>
            <a:outerShdw blurRad="520700" dist="165100" dir="5400000" sx="94000" sy="94000" algn="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ext Placeholder 45">
            <a:extLst>
              <a:ext uri="{FF2B5EF4-FFF2-40B4-BE49-F238E27FC236}">
                <a16:creationId xmlns:a16="http://schemas.microsoft.com/office/drawing/2014/main" id="{4521F129-5722-4099-21E7-D28E7DBF9C4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757076" y="5783662"/>
            <a:ext cx="2274123" cy="618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00AEDB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Nicole Brown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CD7A8EA-B314-DCB9-3BAA-516845AA15D4}"/>
              </a:ext>
            </a:extLst>
          </p:cNvPr>
          <p:cNvSpPr txBox="1"/>
          <p:nvPr userDrawn="1"/>
        </p:nvSpPr>
        <p:spPr>
          <a:xfrm>
            <a:off x="9757076" y="6062956"/>
            <a:ext cx="23754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200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Director of Sales (AZ)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C81F0AC9-C467-74DF-0BEF-3A80CD3AF0F5}"/>
              </a:ext>
            </a:extLst>
          </p:cNvPr>
          <p:cNvSpPr/>
          <p:nvPr userDrawn="1"/>
        </p:nvSpPr>
        <p:spPr>
          <a:xfrm>
            <a:off x="9692731" y="3610009"/>
            <a:ext cx="2409292" cy="700782"/>
          </a:xfrm>
          <a:prstGeom prst="roundRect">
            <a:avLst>
              <a:gd name="adj" fmla="val 12223"/>
            </a:avLst>
          </a:prstGeom>
          <a:solidFill>
            <a:srgbClr val="00AEDB">
              <a:alpha val="14902"/>
            </a:srgbClr>
          </a:solidFill>
          <a:ln>
            <a:noFill/>
          </a:ln>
          <a:effectLst>
            <a:outerShdw blurRad="520700" dist="165100" dir="5400000" sx="94000" sy="94000" algn="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Text Placeholder 45">
            <a:extLst>
              <a:ext uri="{FF2B5EF4-FFF2-40B4-BE49-F238E27FC236}">
                <a16:creationId xmlns:a16="http://schemas.microsoft.com/office/drawing/2014/main" id="{E5631B2F-6A86-46D9-DE65-9811C96867EF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787481" y="3645331"/>
            <a:ext cx="2274123" cy="618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00AEDB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Anthony Weinberg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EC6F30F-2B65-7829-4091-79E9E0E9C6F6}"/>
              </a:ext>
            </a:extLst>
          </p:cNvPr>
          <p:cNvSpPr txBox="1"/>
          <p:nvPr userDrawn="1"/>
        </p:nvSpPr>
        <p:spPr>
          <a:xfrm>
            <a:off x="9778013" y="3836603"/>
            <a:ext cx="23754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algn="ctr" defTabSz="914400" rtl="0" eaLnBrk="1" latinLnBrk="0" hangingPunct="1"/>
            <a:r>
              <a:rPr lang="en-US" sz="1200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Vice President of Sales Strategy</a:t>
            </a:r>
          </a:p>
        </p:txBody>
      </p:sp>
      <p:sp>
        <p:nvSpPr>
          <p:cNvPr id="79" name="Picture Placeholder 39">
            <a:extLst>
              <a:ext uri="{FF2B5EF4-FFF2-40B4-BE49-F238E27FC236}">
                <a16:creationId xmlns:a16="http://schemas.microsoft.com/office/drawing/2014/main" id="{8CB71D0F-3C19-FEB2-E6C2-9374C0073B8E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5051930" y="189995"/>
            <a:ext cx="1319804" cy="1250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2" name="Picture Placeholder 39">
            <a:extLst>
              <a:ext uri="{FF2B5EF4-FFF2-40B4-BE49-F238E27FC236}">
                <a16:creationId xmlns:a16="http://schemas.microsoft.com/office/drawing/2014/main" id="{09981B9A-876D-BC20-4667-794667141386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2265635" y="4431595"/>
            <a:ext cx="1319804" cy="1250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B19C04C-A96C-3177-060E-D3AECB17A84A}"/>
              </a:ext>
            </a:extLst>
          </p:cNvPr>
          <p:cNvSpPr/>
          <p:nvPr userDrawn="1"/>
        </p:nvSpPr>
        <p:spPr>
          <a:xfrm>
            <a:off x="1680144" y="5759872"/>
            <a:ext cx="2540859" cy="700782"/>
          </a:xfrm>
          <a:prstGeom prst="roundRect">
            <a:avLst>
              <a:gd name="adj" fmla="val 12223"/>
            </a:avLst>
          </a:prstGeom>
          <a:solidFill>
            <a:srgbClr val="00AEDB">
              <a:alpha val="14902"/>
            </a:srgbClr>
          </a:solidFill>
          <a:ln>
            <a:noFill/>
          </a:ln>
          <a:effectLst>
            <a:outerShdw blurRad="520700" dist="165100" dir="5400000" sx="94000" sy="94000" algn="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 Placeholder 45">
            <a:extLst>
              <a:ext uri="{FF2B5EF4-FFF2-40B4-BE49-F238E27FC236}">
                <a16:creationId xmlns:a16="http://schemas.microsoft.com/office/drawing/2014/main" id="{18A73AA6-DE09-5B26-7F37-D81A08438D3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788476" y="5783776"/>
            <a:ext cx="2274123" cy="618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00AEDB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Benita Abraham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70AD1E-B593-440E-63EB-CD22D7A74D78}"/>
              </a:ext>
            </a:extLst>
          </p:cNvPr>
          <p:cNvSpPr txBox="1"/>
          <p:nvPr userDrawn="1"/>
        </p:nvSpPr>
        <p:spPr>
          <a:xfrm>
            <a:off x="1574721" y="5986466"/>
            <a:ext cx="27426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200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Director of Sales (MA)</a:t>
            </a:r>
          </a:p>
        </p:txBody>
      </p:sp>
      <p:sp>
        <p:nvSpPr>
          <p:cNvPr id="25" name="Picture Placeholder 39">
            <a:extLst>
              <a:ext uri="{FF2B5EF4-FFF2-40B4-BE49-F238E27FC236}">
                <a16:creationId xmlns:a16="http://schemas.microsoft.com/office/drawing/2014/main" id="{1FD13920-6D3B-6D41-1317-EB0B1EAFE81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2429764" y="2288362"/>
            <a:ext cx="1319804" cy="1250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D9C906-660A-49E0-0AFB-9FBC882E0968}"/>
              </a:ext>
            </a:extLst>
          </p:cNvPr>
          <p:cNvSpPr txBox="1"/>
          <p:nvPr userDrawn="1"/>
        </p:nvSpPr>
        <p:spPr>
          <a:xfrm>
            <a:off x="4483952" y="6050852"/>
            <a:ext cx="23754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200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Director of Product</a:t>
            </a:r>
          </a:p>
        </p:txBody>
      </p:sp>
      <p:sp>
        <p:nvSpPr>
          <p:cNvPr id="29" name="Picture Placeholder 39">
            <a:extLst>
              <a:ext uri="{FF2B5EF4-FFF2-40B4-BE49-F238E27FC236}">
                <a16:creationId xmlns:a16="http://schemas.microsoft.com/office/drawing/2014/main" id="{50B72FCE-A1C8-B4A6-3DE8-3ECBAC073397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965380" y="4430059"/>
            <a:ext cx="1319804" cy="1250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7F175D0-30A0-6074-E5FF-035F8567BC77}"/>
              </a:ext>
            </a:extLst>
          </p:cNvPr>
          <p:cNvSpPr txBox="1"/>
          <p:nvPr userDrawn="1"/>
        </p:nvSpPr>
        <p:spPr>
          <a:xfrm>
            <a:off x="3041650" y="6581001"/>
            <a:ext cx="61087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Information contained is confidential, all information is subject to change.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081581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et Speaker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F9D2C94-F181-DBC5-E17D-5012E2948BAD}"/>
              </a:ext>
            </a:extLst>
          </p:cNvPr>
          <p:cNvSpPr txBox="1"/>
          <p:nvPr userDrawn="1"/>
        </p:nvSpPr>
        <p:spPr>
          <a:xfrm>
            <a:off x="539568" y="2236663"/>
            <a:ext cx="3984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7200" b="1" spc="-300">
                <a:solidFill>
                  <a:srgbClr val="32394E"/>
                </a:solidFill>
                <a:latin typeface="+mj-lt"/>
              </a:defRPr>
            </a:lvl1pPr>
          </a:lstStyle>
          <a:p>
            <a:pPr algn="l"/>
            <a:r>
              <a:rPr lang="en-US" sz="3600" b="1" spc="0" dirty="0">
                <a:solidFill>
                  <a:srgbClr val="00AEDB"/>
                </a:solidFill>
                <a:latin typeface="Montserrat SemiBold" panose="00000700000000000000" pitchFamily="2" charset="0"/>
                <a:cs typeface="Poppins" panose="00000500000000000000" pitchFamily="2" charset="0"/>
              </a:rPr>
              <a:t>SUPPORTED BY INDUSTRY EXPERTS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0D17FFA-ACED-D1E3-7C17-13295C6EB886}"/>
              </a:ext>
            </a:extLst>
          </p:cNvPr>
          <p:cNvGrpSpPr/>
          <p:nvPr userDrawn="1"/>
        </p:nvGrpSpPr>
        <p:grpSpPr>
          <a:xfrm flipH="1">
            <a:off x="98716" y="86915"/>
            <a:ext cx="1544424" cy="1773589"/>
            <a:chOff x="4957058" y="1983282"/>
            <a:chExt cx="940680" cy="1080260"/>
          </a:xfrm>
        </p:grpSpPr>
        <p:sp>
          <p:nvSpPr>
            <p:cNvPr id="9" name="Oval 67">
              <a:extLst>
                <a:ext uri="{FF2B5EF4-FFF2-40B4-BE49-F238E27FC236}">
                  <a16:creationId xmlns:a16="http://schemas.microsoft.com/office/drawing/2014/main" id="{F212673E-F8CC-8E8A-2513-6ADC5E7A1BF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50631" y="2872800"/>
              <a:ext cx="78592" cy="78592"/>
            </a:xfrm>
            <a:prstGeom prst="plus">
              <a:avLst>
                <a:gd name="adj" fmla="val 30818"/>
              </a:avLst>
            </a:prstGeom>
            <a:solidFill>
              <a:srgbClr val="78BE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Oval 68">
              <a:extLst>
                <a:ext uri="{FF2B5EF4-FFF2-40B4-BE49-F238E27FC236}">
                  <a16:creationId xmlns:a16="http://schemas.microsoft.com/office/drawing/2014/main" id="{BA99FA15-A5F1-89CD-D220-A9DB694EC72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236344" y="2870526"/>
              <a:ext cx="78592" cy="83143"/>
            </a:xfrm>
            <a:prstGeom prst="plus">
              <a:avLst>
                <a:gd name="adj" fmla="val 35666"/>
              </a:avLst>
            </a:prstGeom>
            <a:solidFill>
              <a:schemeClr val="accent1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Oval 73">
              <a:extLst>
                <a:ext uri="{FF2B5EF4-FFF2-40B4-BE49-F238E27FC236}">
                  <a16:creationId xmlns:a16="http://schemas.microsoft.com/office/drawing/2014/main" id="{562C1603-39AA-A3C5-F336-2F3917437AF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024" y="2573821"/>
              <a:ext cx="75021" cy="79968"/>
            </a:xfrm>
            <a:prstGeom prst="plus">
              <a:avLst>
                <a:gd name="adj" fmla="val 37799"/>
              </a:avLst>
            </a:prstGeom>
            <a:solidFill>
              <a:schemeClr val="accent1">
                <a:alpha val="1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Oval 74">
              <a:extLst>
                <a:ext uri="{FF2B5EF4-FFF2-40B4-BE49-F238E27FC236}">
                  <a16:creationId xmlns:a16="http://schemas.microsoft.com/office/drawing/2014/main" id="{96DFFBC3-4274-15F4-C502-CB8B183AA98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251779" y="2574509"/>
              <a:ext cx="75021" cy="78592"/>
            </a:xfrm>
            <a:prstGeom prst="plus">
              <a:avLst>
                <a:gd name="adj" fmla="val 37189"/>
              </a:avLst>
            </a:prstGeom>
            <a:solidFill>
              <a:srgbClr val="78BE20">
                <a:alpha val="6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Oval 75">
              <a:extLst>
                <a:ext uri="{FF2B5EF4-FFF2-40B4-BE49-F238E27FC236}">
                  <a16:creationId xmlns:a16="http://schemas.microsoft.com/office/drawing/2014/main" id="{BE91C307-D4B5-18F1-3C57-31C3849EF59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960631" y="2572722"/>
              <a:ext cx="75021" cy="82165"/>
            </a:xfrm>
            <a:prstGeom prst="plus">
              <a:avLst>
                <a:gd name="adj" fmla="val 35158"/>
              </a:avLst>
            </a:prstGeom>
            <a:solidFill>
              <a:srgbClr val="78BE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Oval 77">
              <a:extLst>
                <a:ext uri="{FF2B5EF4-FFF2-40B4-BE49-F238E27FC236}">
                  <a16:creationId xmlns:a16="http://schemas.microsoft.com/office/drawing/2014/main" id="{73F50FE5-3428-EB6D-CA2C-E18B2BCDA57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823623" y="2284268"/>
              <a:ext cx="73207" cy="75021"/>
            </a:xfrm>
            <a:prstGeom prst="plus">
              <a:avLst>
                <a:gd name="adj" fmla="val 35666"/>
              </a:avLst>
            </a:prstGeom>
            <a:solidFill>
              <a:schemeClr val="accent1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Oval 79">
              <a:extLst>
                <a:ext uri="{FF2B5EF4-FFF2-40B4-BE49-F238E27FC236}">
                  <a16:creationId xmlns:a16="http://schemas.microsoft.com/office/drawing/2014/main" id="{DFE322D2-2F84-AE42-C6FD-C865DF1E377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35574" y="2272438"/>
              <a:ext cx="86162" cy="85727"/>
            </a:xfrm>
            <a:prstGeom prst="plus">
              <a:avLst>
                <a:gd name="adj" fmla="val 37799"/>
              </a:avLst>
            </a:prstGeom>
            <a:solidFill>
              <a:srgbClr val="78BE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Oval 81">
              <a:extLst>
                <a:ext uri="{FF2B5EF4-FFF2-40B4-BE49-F238E27FC236}">
                  <a16:creationId xmlns:a16="http://schemas.microsoft.com/office/drawing/2014/main" id="{D0D46D41-D8BD-2791-5843-B1C21DFA2AB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957059" y="2276216"/>
              <a:ext cx="82166" cy="82165"/>
            </a:xfrm>
            <a:prstGeom prst="plus">
              <a:avLst>
                <a:gd name="adj" fmla="val 32420"/>
              </a:avLst>
            </a:prstGeom>
            <a:solidFill>
              <a:schemeClr val="accent1">
                <a:alpha val="1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Oval 82">
              <a:extLst>
                <a:ext uri="{FF2B5EF4-FFF2-40B4-BE49-F238E27FC236}">
                  <a16:creationId xmlns:a16="http://schemas.microsoft.com/office/drawing/2014/main" id="{EEEE1502-BBEE-45F7-C6CF-A31EDA34CF0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822717" y="1983282"/>
              <a:ext cx="75021" cy="75021"/>
            </a:xfrm>
            <a:prstGeom prst="plus">
              <a:avLst>
                <a:gd name="adj" fmla="val 35158"/>
              </a:avLst>
            </a:prstGeom>
            <a:solidFill>
              <a:srgbClr val="78BE20">
                <a:alpha val="3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Oval 85">
              <a:extLst>
                <a:ext uri="{FF2B5EF4-FFF2-40B4-BE49-F238E27FC236}">
                  <a16:creationId xmlns:a16="http://schemas.microsoft.com/office/drawing/2014/main" id="{2BED2E98-0F05-5C2E-0B66-1F034674AEE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251438" y="1981156"/>
              <a:ext cx="75021" cy="79277"/>
            </a:xfrm>
            <a:prstGeom prst="plus">
              <a:avLst>
                <a:gd name="adj" fmla="val 35158"/>
              </a:avLst>
            </a:prstGeom>
            <a:solidFill>
              <a:schemeClr val="accent1">
                <a:alpha val="1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Oval 81">
              <a:extLst>
                <a:ext uri="{FF2B5EF4-FFF2-40B4-BE49-F238E27FC236}">
                  <a16:creationId xmlns:a16="http://schemas.microsoft.com/office/drawing/2014/main" id="{EB08BA91-1E1C-FF2E-8DEC-A17B543F902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959989" y="2978445"/>
              <a:ext cx="82166" cy="88027"/>
            </a:xfrm>
            <a:prstGeom prst="plus">
              <a:avLst>
                <a:gd name="adj" fmla="val 36130"/>
              </a:avLst>
            </a:prstGeom>
            <a:solidFill>
              <a:srgbClr val="78BE20">
                <a:alpha val="1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32" name="Graphic 31" descr="World outline">
            <a:extLst>
              <a:ext uri="{FF2B5EF4-FFF2-40B4-BE49-F238E27FC236}">
                <a16:creationId xmlns:a16="http://schemas.microsoft.com/office/drawing/2014/main" id="{8B9930B3-DDB7-43E2-1D1B-2C73C255E1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2837" y="6429080"/>
            <a:ext cx="318940" cy="31894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B920925-85F4-25AA-0AAF-601759DD6071}"/>
              </a:ext>
            </a:extLst>
          </p:cNvPr>
          <p:cNvSpPr txBox="1"/>
          <p:nvPr userDrawn="1"/>
        </p:nvSpPr>
        <p:spPr>
          <a:xfrm>
            <a:off x="10311353" y="6465439"/>
            <a:ext cx="174003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www.eternalHealth.com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AF8D3B2-D206-7038-9E5A-401DAB216DC0}"/>
              </a:ext>
            </a:extLst>
          </p:cNvPr>
          <p:cNvSpPr/>
          <p:nvPr userDrawn="1"/>
        </p:nvSpPr>
        <p:spPr>
          <a:xfrm>
            <a:off x="4422764" y="1516389"/>
            <a:ext cx="2476800" cy="700782"/>
          </a:xfrm>
          <a:prstGeom prst="roundRect">
            <a:avLst>
              <a:gd name="adj" fmla="val 12223"/>
            </a:avLst>
          </a:prstGeom>
          <a:solidFill>
            <a:srgbClr val="00AEDB">
              <a:alpha val="14902"/>
            </a:srgbClr>
          </a:solidFill>
          <a:ln>
            <a:noFill/>
          </a:ln>
          <a:effectLst>
            <a:outerShdw blurRad="520700" dist="165100" dir="5400000" sx="94000" sy="94000" algn="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Text Placeholder 45">
            <a:extLst>
              <a:ext uri="{FF2B5EF4-FFF2-40B4-BE49-F238E27FC236}">
                <a16:creationId xmlns:a16="http://schemas.microsoft.com/office/drawing/2014/main" id="{65292204-4472-8A02-6722-82A8CD758F1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24102" y="1564196"/>
            <a:ext cx="2274123" cy="618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00AEDB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John Sculley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B937C95-6275-AD41-690F-3D506A24BFD7}"/>
              </a:ext>
            </a:extLst>
          </p:cNvPr>
          <p:cNvSpPr/>
          <p:nvPr userDrawn="1"/>
        </p:nvSpPr>
        <p:spPr>
          <a:xfrm>
            <a:off x="7044846" y="1527284"/>
            <a:ext cx="2476800" cy="654943"/>
          </a:xfrm>
          <a:prstGeom prst="roundRect">
            <a:avLst>
              <a:gd name="adj" fmla="val 12223"/>
            </a:avLst>
          </a:prstGeom>
          <a:solidFill>
            <a:srgbClr val="00AEDB">
              <a:alpha val="14902"/>
            </a:srgbClr>
          </a:solidFill>
          <a:ln>
            <a:noFill/>
          </a:ln>
          <a:effectLst>
            <a:outerShdw blurRad="520700" dist="165100" dir="5400000" sx="94000" sy="94000" algn="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39">
            <a:extLst>
              <a:ext uri="{FF2B5EF4-FFF2-40B4-BE49-F238E27FC236}">
                <a16:creationId xmlns:a16="http://schemas.microsoft.com/office/drawing/2014/main" id="{A33BDE97-787F-B494-664C-EF46ED60B54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635605" y="185367"/>
            <a:ext cx="1319804" cy="1250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CF0D53E-9DA5-5FEB-7384-280A056779CA}"/>
              </a:ext>
            </a:extLst>
          </p:cNvPr>
          <p:cNvSpPr/>
          <p:nvPr userDrawn="1"/>
        </p:nvSpPr>
        <p:spPr>
          <a:xfrm>
            <a:off x="9679189" y="1516389"/>
            <a:ext cx="2420047" cy="665838"/>
          </a:xfrm>
          <a:prstGeom prst="roundRect">
            <a:avLst>
              <a:gd name="adj" fmla="val 12223"/>
            </a:avLst>
          </a:prstGeom>
          <a:solidFill>
            <a:srgbClr val="00AEDB">
              <a:alpha val="14902"/>
            </a:srgbClr>
          </a:solidFill>
          <a:ln>
            <a:noFill/>
          </a:ln>
          <a:effectLst>
            <a:outerShdw blurRad="520700" dist="165100" dir="5400000" sx="94000" sy="94000" algn="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Picture Placeholder 39">
            <a:extLst>
              <a:ext uri="{FF2B5EF4-FFF2-40B4-BE49-F238E27FC236}">
                <a16:creationId xmlns:a16="http://schemas.microsoft.com/office/drawing/2014/main" id="{8F7A24E1-E0D7-84D9-9EF8-B7B28A2794FB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0257687" y="185367"/>
            <a:ext cx="1319804" cy="1250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24" name="Picture Placeholder 39">
            <a:extLst>
              <a:ext uri="{FF2B5EF4-FFF2-40B4-BE49-F238E27FC236}">
                <a16:creationId xmlns:a16="http://schemas.microsoft.com/office/drawing/2014/main" id="{9968E7E6-981B-ADE7-EE68-0D127CC0A464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961113" y="2312664"/>
            <a:ext cx="1319804" cy="1250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26" name="Picture Placeholder 39">
            <a:extLst>
              <a:ext uri="{FF2B5EF4-FFF2-40B4-BE49-F238E27FC236}">
                <a16:creationId xmlns:a16="http://schemas.microsoft.com/office/drawing/2014/main" id="{E3735CA7-347C-DF28-28FF-B9899DF24224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7595456" y="2293476"/>
            <a:ext cx="1319804" cy="1250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28" name="Picture Placeholder 39">
            <a:extLst>
              <a:ext uri="{FF2B5EF4-FFF2-40B4-BE49-F238E27FC236}">
                <a16:creationId xmlns:a16="http://schemas.microsoft.com/office/drawing/2014/main" id="{7A1E80F4-8C4A-23CF-E7DA-E5F330E665F4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0217538" y="2271888"/>
            <a:ext cx="1319804" cy="1250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34" name="Picture Placeholder 39">
            <a:extLst>
              <a:ext uri="{FF2B5EF4-FFF2-40B4-BE49-F238E27FC236}">
                <a16:creationId xmlns:a16="http://schemas.microsoft.com/office/drawing/2014/main" id="{EFB44AB4-BB44-2754-E207-B201BE206D39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4961111" y="4421808"/>
            <a:ext cx="1319804" cy="1250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37" name="Picture Placeholder 39">
            <a:extLst>
              <a:ext uri="{FF2B5EF4-FFF2-40B4-BE49-F238E27FC236}">
                <a16:creationId xmlns:a16="http://schemas.microsoft.com/office/drawing/2014/main" id="{F107E39B-DE98-5C15-9260-E080C077D670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7595456" y="4396434"/>
            <a:ext cx="1319804" cy="1250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39" name="Picture Placeholder 39">
            <a:extLst>
              <a:ext uri="{FF2B5EF4-FFF2-40B4-BE49-F238E27FC236}">
                <a16:creationId xmlns:a16="http://schemas.microsoft.com/office/drawing/2014/main" id="{F7971F50-1DD4-2C4C-299D-3FDF5CEB49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10217538" y="4396434"/>
            <a:ext cx="1319804" cy="1250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7177729-C3C6-FC7F-2066-EE6990EDA20C}"/>
              </a:ext>
            </a:extLst>
          </p:cNvPr>
          <p:cNvSpPr txBox="1"/>
          <p:nvPr userDrawn="1"/>
        </p:nvSpPr>
        <p:spPr>
          <a:xfrm>
            <a:off x="4483952" y="1812687"/>
            <a:ext cx="23754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Former CEO, Apple &amp; Pepsi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D5C5572-8CFD-BD4F-7D18-BF4363C49DEE}"/>
              </a:ext>
            </a:extLst>
          </p:cNvPr>
          <p:cNvSpPr txBox="1"/>
          <p:nvPr userDrawn="1"/>
        </p:nvSpPr>
        <p:spPr>
          <a:xfrm>
            <a:off x="7095514" y="1850596"/>
            <a:ext cx="23754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Co-Founder, Virtusa</a:t>
            </a:r>
          </a:p>
        </p:txBody>
      </p:sp>
      <p:sp>
        <p:nvSpPr>
          <p:cNvPr id="50" name="Text Placeholder 45">
            <a:extLst>
              <a:ext uri="{FF2B5EF4-FFF2-40B4-BE49-F238E27FC236}">
                <a16:creationId xmlns:a16="http://schemas.microsoft.com/office/drawing/2014/main" id="{6F641CBF-742A-DFD3-49EB-1D8070D6CD1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152315" y="1584919"/>
            <a:ext cx="2274123" cy="27699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00AEDB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Tushara </a:t>
            </a:r>
            <a:r>
              <a:rPr lang="en-US" err="1"/>
              <a:t>Canekeratne</a:t>
            </a:r>
            <a:endParaRPr lang="en-US"/>
          </a:p>
        </p:txBody>
      </p:sp>
      <p:sp>
        <p:nvSpPr>
          <p:cNvPr id="51" name="Text Placeholder 45">
            <a:extLst>
              <a:ext uri="{FF2B5EF4-FFF2-40B4-BE49-F238E27FC236}">
                <a16:creationId xmlns:a16="http://schemas.microsoft.com/office/drawing/2014/main" id="{083BB9CC-1156-8B95-B33C-8257EE89A30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712104" y="1572806"/>
            <a:ext cx="2274123" cy="27699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00AEDB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David Henderson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0A30B96-5E6E-2EA4-8535-10EBEBA74269}"/>
              </a:ext>
            </a:extLst>
          </p:cNvPr>
          <p:cNvSpPr txBox="1"/>
          <p:nvPr userDrawn="1"/>
        </p:nvSpPr>
        <p:spPr>
          <a:xfrm>
            <a:off x="9675920" y="1766520"/>
            <a:ext cx="24768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1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Founder &amp; CEO, DayTwo</a:t>
            </a:r>
          </a:p>
          <a:p>
            <a:pPr lvl="0" algn="ctr"/>
            <a:r>
              <a:rPr lang="en-US" sz="11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Former President, Oscar Health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49AD1F76-E33C-076B-1C96-458101DD3DEB}"/>
              </a:ext>
            </a:extLst>
          </p:cNvPr>
          <p:cNvSpPr/>
          <p:nvPr userDrawn="1"/>
        </p:nvSpPr>
        <p:spPr>
          <a:xfrm>
            <a:off x="4438819" y="3627860"/>
            <a:ext cx="2476800" cy="700782"/>
          </a:xfrm>
          <a:prstGeom prst="roundRect">
            <a:avLst>
              <a:gd name="adj" fmla="val 12223"/>
            </a:avLst>
          </a:prstGeom>
          <a:solidFill>
            <a:srgbClr val="00AEDB">
              <a:alpha val="14902"/>
            </a:srgbClr>
          </a:solidFill>
          <a:ln>
            <a:noFill/>
          </a:ln>
          <a:effectLst>
            <a:outerShdw blurRad="520700" dist="165100" dir="5400000" sx="94000" sy="94000" algn="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 Placeholder 45">
            <a:extLst>
              <a:ext uri="{FF2B5EF4-FFF2-40B4-BE49-F238E27FC236}">
                <a16:creationId xmlns:a16="http://schemas.microsoft.com/office/drawing/2014/main" id="{8AA980B1-AA4D-8E41-7220-DCCD5E67429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547150" y="3651764"/>
            <a:ext cx="2274123" cy="618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00AEDB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Prakash Patel M.D.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E004A3F-AD97-E100-3308-6E9D3A754813}"/>
              </a:ext>
            </a:extLst>
          </p:cNvPr>
          <p:cNvSpPr txBox="1"/>
          <p:nvPr userDrawn="1"/>
        </p:nvSpPr>
        <p:spPr>
          <a:xfrm>
            <a:off x="4524101" y="3854454"/>
            <a:ext cx="237546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05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Executive, Growth Curve Capital – Former President, Anthem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B6B849CE-A900-5C40-4109-4F9E8B72102D}"/>
              </a:ext>
            </a:extLst>
          </p:cNvPr>
          <p:cNvSpPr/>
          <p:nvPr userDrawn="1"/>
        </p:nvSpPr>
        <p:spPr>
          <a:xfrm>
            <a:off x="7152315" y="3603956"/>
            <a:ext cx="2476800" cy="700782"/>
          </a:xfrm>
          <a:prstGeom prst="roundRect">
            <a:avLst>
              <a:gd name="adj" fmla="val 12223"/>
            </a:avLst>
          </a:prstGeom>
          <a:solidFill>
            <a:srgbClr val="00AEDB">
              <a:alpha val="14902"/>
            </a:srgbClr>
          </a:solidFill>
          <a:ln>
            <a:noFill/>
          </a:ln>
          <a:effectLst>
            <a:outerShdw blurRad="520700" dist="165100" dir="5400000" sx="94000" sy="94000" algn="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Text Placeholder 45">
            <a:extLst>
              <a:ext uri="{FF2B5EF4-FFF2-40B4-BE49-F238E27FC236}">
                <a16:creationId xmlns:a16="http://schemas.microsoft.com/office/drawing/2014/main" id="{6DE7C6DE-504D-CA4D-8DEE-B85C01EA713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260646" y="3627860"/>
            <a:ext cx="2274123" cy="618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00AEDB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Robert London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EB963CF-60FA-D285-AD34-A821DA621B71}"/>
              </a:ext>
            </a:extLst>
          </p:cNvPr>
          <p:cNvSpPr txBox="1"/>
          <p:nvPr userDrawn="1"/>
        </p:nvSpPr>
        <p:spPr>
          <a:xfrm>
            <a:off x="7152315" y="3835728"/>
            <a:ext cx="243285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1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CMO, nirvanaHealth - Former CMO, Wellcare/Centene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B5C60E4D-DCDA-0849-1F3E-7B5C27643618}"/>
              </a:ext>
            </a:extLst>
          </p:cNvPr>
          <p:cNvSpPr/>
          <p:nvPr userDrawn="1"/>
        </p:nvSpPr>
        <p:spPr>
          <a:xfrm>
            <a:off x="9708117" y="3597770"/>
            <a:ext cx="2442572" cy="700782"/>
          </a:xfrm>
          <a:prstGeom prst="roundRect">
            <a:avLst>
              <a:gd name="adj" fmla="val 12223"/>
            </a:avLst>
          </a:prstGeom>
          <a:solidFill>
            <a:srgbClr val="00AEDB">
              <a:alpha val="14902"/>
            </a:srgbClr>
          </a:solidFill>
          <a:ln>
            <a:noFill/>
          </a:ln>
          <a:effectLst>
            <a:outerShdw blurRad="520700" dist="165100" dir="5400000" sx="94000" sy="94000" algn="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Text Placeholder 45">
            <a:extLst>
              <a:ext uri="{FF2B5EF4-FFF2-40B4-BE49-F238E27FC236}">
                <a16:creationId xmlns:a16="http://schemas.microsoft.com/office/drawing/2014/main" id="{BEA653C6-DC79-E7F7-DC02-D8A0F4655FC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825113" y="3660084"/>
            <a:ext cx="2274123" cy="618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00AEDB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Dr. Marketa Williams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1648EE9-1809-1952-7A2B-283A95D32D92}"/>
              </a:ext>
            </a:extLst>
          </p:cNvPr>
          <p:cNvSpPr txBox="1"/>
          <p:nvPr userDrawn="1"/>
        </p:nvSpPr>
        <p:spPr>
          <a:xfrm>
            <a:off x="9726588" y="3854068"/>
            <a:ext cx="23754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CMO, John Hopkins Hospital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C48D7049-4F6E-7AD3-71E0-1379F51B721B}"/>
              </a:ext>
            </a:extLst>
          </p:cNvPr>
          <p:cNvSpPr/>
          <p:nvPr userDrawn="1"/>
        </p:nvSpPr>
        <p:spPr>
          <a:xfrm>
            <a:off x="4517109" y="5759872"/>
            <a:ext cx="2540859" cy="700782"/>
          </a:xfrm>
          <a:prstGeom prst="roundRect">
            <a:avLst>
              <a:gd name="adj" fmla="val 12223"/>
            </a:avLst>
          </a:prstGeom>
          <a:solidFill>
            <a:srgbClr val="00AEDB">
              <a:alpha val="14902"/>
            </a:srgbClr>
          </a:solidFill>
          <a:ln>
            <a:noFill/>
          </a:ln>
          <a:effectLst>
            <a:outerShdw blurRad="520700" dist="165100" dir="5400000" sx="94000" sy="94000" algn="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Text Placeholder 45">
            <a:extLst>
              <a:ext uri="{FF2B5EF4-FFF2-40B4-BE49-F238E27FC236}">
                <a16:creationId xmlns:a16="http://schemas.microsoft.com/office/drawing/2014/main" id="{338B3D3B-18A6-D16F-174F-B4551520641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625441" y="5783776"/>
            <a:ext cx="2274123" cy="618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00AEDB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Debbie </a:t>
            </a:r>
            <a:r>
              <a:rPr lang="en-US" err="1"/>
              <a:t>Rittenour</a:t>
            </a:r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6857306-32A8-88F3-6425-B8F83F773CDC}"/>
              </a:ext>
            </a:extLst>
          </p:cNvPr>
          <p:cNvSpPr txBox="1"/>
          <p:nvPr userDrawn="1"/>
        </p:nvSpPr>
        <p:spPr>
          <a:xfrm>
            <a:off x="4411686" y="5986466"/>
            <a:ext cx="274261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05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SVP, Blue Cross – CEO, United Auto Workers Retiree Medical Benefits Trust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60176B58-7B4F-7E66-2C9F-7508D449329D}"/>
              </a:ext>
            </a:extLst>
          </p:cNvPr>
          <p:cNvSpPr/>
          <p:nvPr userDrawn="1"/>
        </p:nvSpPr>
        <p:spPr>
          <a:xfrm>
            <a:off x="7152315" y="5759872"/>
            <a:ext cx="2476800" cy="700782"/>
          </a:xfrm>
          <a:prstGeom prst="roundRect">
            <a:avLst>
              <a:gd name="adj" fmla="val 12223"/>
            </a:avLst>
          </a:prstGeom>
          <a:solidFill>
            <a:srgbClr val="00AEDB">
              <a:alpha val="14902"/>
            </a:srgbClr>
          </a:solidFill>
          <a:ln>
            <a:noFill/>
          </a:ln>
          <a:effectLst>
            <a:outerShdw blurRad="520700" dist="165100" dir="5400000" sx="94000" sy="94000" algn="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ext Placeholder 45">
            <a:extLst>
              <a:ext uri="{FF2B5EF4-FFF2-40B4-BE49-F238E27FC236}">
                <a16:creationId xmlns:a16="http://schemas.microsoft.com/office/drawing/2014/main" id="{4521F129-5722-4099-21E7-D28E7DBF9C4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260646" y="5783776"/>
            <a:ext cx="2274123" cy="618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00AEDB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Dianne Anderson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CD7A8EA-B314-DCB9-3BAA-516845AA15D4}"/>
              </a:ext>
            </a:extLst>
          </p:cNvPr>
          <p:cNvSpPr txBox="1"/>
          <p:nvPr userDrawn="1"/>
        </p:nvSpPr>
        <p:spPr>
          <a:xfrm>
            <a:off x="7237597" y="5986466"/>
            <a:ext cx="237546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05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President and CEO, Lawrence General Hospital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C81F0AC9-C467-74DF-0BEF-3A80CD3AF0F5}"/>
              </a:ext>
            </a:extLst>
          </p:cNvPr>
          <p:cNvSpPr/>
          <p:nvPr userDrawn="1"/>
        </p:nvSpPr>
        <p:spPr>
          <a:xfrm>
            <a:off x="9689944" y="5749571"/>
            <a:ext cx="2409292" cy="700782"/>
          </a:xfrm>
          <a:prstGeom prst="roundRect">
            <a:avLst>
              <a:gd name="adj" fmla="val 12223"/>
            </a:avLst>
          </a:prstGeom>
          <a:solidFill>
            <a:srgbClr val="00AEDB">
              <a:alpha val="14902"/>
            </a:srgbClr>
          </a:solidFill>
          <a:ln>
            <a:noFill/>
          </a:ln>
          <a:effectLst>
            <a:outerShdw blurRad="520700" dist="165100" dir="5400000" sx="94000" sy="94000" algn="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Text Placeholder 45">
            <a:extLst>
              <a:ext uri="{FF2B5EF4-FFF2-40B4-BE49-F238E27FC236}">
                <a16:creationId xmlns:a16="http://schemas.microsoft.com/office/drawing/2014/main" id="{E5631B2F-6A86-46D9-DE65-9811C96867EF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798275" y="5773475"/>
            <a:ext cx="2274123" cy="618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00AEDB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Dr. Jay </a:t>
            </a:r>
            <a:r>
              <a:rPr lang="en-US" err="1"/>
              <a:t>Chowdappa</a:t>
            </a:r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EC6F30F-2B65-7829-4091-79E9E0E9C6F6}"/>
              </a:ext>
            </a:extLst>
          </p:cNvPr>
          <p:cNvSpPr txBox="1"/>
          <p:nvPr userDrawn="1"/>
        </p:nvSpPr>
        <p:spPr>
          <a:xfrm>
            <a:off x="9775226" y="5976165"/>
            <a:ext cx="237546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05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President &amp; Medical Director, Apollo Medical Group P.A.</a:t>
            </a:r>
          </a:p>
        </p:txBody>
      </p:sp>
      <p:sp>
        <p:nvSpPr>
          <p:cNvPr id="79" name="Picture Placeholder 39">
            <a:extLst>
              <a:ext uri="{FF2B5EF4-FFF2-40B4-BE49-F238E27FC236}">
                <a16:creationId xmlns:a16="http://schemas.microsoft.com/office/drawing/2014/main" id="{8CB71D0F-3C19-FEB2-E6C2-9374C0073B8E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5051930" y="189995"/>
            <a:ext cx="1319804" cy="1250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3C1975-4159-D964-269E-4968AB37900D}"/>
              </a:ext>
            </a:extLst>
          </p:cNvPr>
          <p:cNvSpPr txBox="1"/>
          <p:nvPr userDrawn="1"/>
        </p:nvSpPr>
        <p:spPr>
          <a:xfrm>
            <a:off x="3041650" y="6581001"/>
            <a:ext cx="61087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Information contained is confidential, all information is subject to change.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201540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8F5580E-4143-4273-98B8-3B9DE357CEF8}"/>
              </a:ext>
            </a:extLst>
          </p:cNvPr>
          <p:cNvSpPr/>
          <p:nvPr userDrawn="1"/>
        </p:nvSpPr>
        <p:spPr>
          <a:xfrm>
            <a:off x="-40943" y="0"/>
            <a:ext cx="2430460" cy="6858000"/>
          </a:xfrm>
          <a:prstGeom prst="rect">
            <a:avLst/>
          </a:prstGeom>
          <a:solidFill>
            <a:srgbClr val="D7F1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 Placeholder 45">
            <a:extLst>
              <a:ext uri="{FF2B5EF4-FFF2-40B4-BE49-F238E27FC236}">
                <a16:creationId xmlns:a16="http://schemas.microsoft.com/office/drawing/2014/main" id="{C248F7AC-B25A-7499-40BC-0A7B3DAAA70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6200000">
            <a:off x="-467366" y="3702752"/>
            <a:ext cx="4537562" cy="161592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OUR </a:t>
            </a:r>
          </a:p>
          <a:p>
            <a:pPr lvl="0"/>
            <a:r>
              <a:rPr lang="en-US"/>
              <a:t>PRODUCTS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F01B4EB-F8D9-B24D-7485-8DBFD6EC35CE}"/>
              </a:ext>
            </a:extLst>
          </p:cNvPr>
          <p:cNvGrpSpPr/>
          <p:nvPr userDrawn="1"/>
        </p:nvGrpSpPr>
        <p:grpSpPr>
          <a:xfrm rot="5400000" flipH="1">
            <a:off x="424422" y="-250159"/>
            <a:ext cx="1103571" cy="1773586"/>
            <a:chOff x="4957058" y="1983284"/>
            <a:chExt cx="672165" cy="1080258"/>
          </a:xfrm>
        </p:grpSpPr>
        <p:sp>
          <p:nvSpPr>
            <p:cNvPr id="3" name="Oval 67">
              <a:extLst>
                <a:ext uri="{FF2B5EF4-FFF2-40B4-BE49-F238E27FC236}">
                  <a16:creationId xmlns:a16="http://schemas.microsoft.com/office/drawing/2014/main" id="{B0D0169C-DAC1-090E-3936-911DCFB31F8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50631" y="2872800"/>
              <a:ext cx="78592" cy="78592"/>
            </a:xfrm>
            <a:prstGeom prst="plus">
              <a:avLst>
                <a:gd name="adj" fmla="val 30818"/>
              </a:avLst>
            </a:prstGeom>
            <a:solidFill>
              <a:srgbClr val="78BE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68">
              <a:extLst>
                <a:ext uri="{FF2B5EF4-FFF2-40B4-BE49-F238E27FC236}">
                  <a16:creationId xmlns:a16="http://schemas.microsoft.com/office/drawing/2014/main" id="{E072800D-9CA1-E9C1-8AE2-7AF01753429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236344" y="2870526"/>
              <a:ext cx="78592" cy="83143"/>
            </a:xfrm>
            <a:prstGeom prst="plus">
              <a:avLst>
                <a:gd name="adj" fmla="val 35666"/>
              </a:avLst>
            </a:prstGeom>
            <a:solidFill>
              <a:schemeClr val="accent1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Oval 73">
              <a:extLst>
                <a:ext uri="{FF2B5EF4-FFF2-40B4-BE49-F238E27FC236}">
                  <a16:creationId xmlns:a16="http://schemas.microsoft.com/office/drawing/2014/main" id="{6EB7D7DB-3A62-8F22-47D2-7C9FA5562F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44024" y="2573821"/>
              <a:ext cx="75021" cy="79968"/>
            </a:xfrm>
            <a:prstGeom prst="plus">
              <a:avLst>
                <a:gd name="adj" fmla="val 37799"/>
              </a:avLst>
            </a:prstGeom>
            <a:solidFill>
              <a:schemeClr val="accent1">
                <a:alpha val="1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74">
              <a:extLst>
                <a:ext uri="{FF2B5EF4-FFF2-40B4-BE49-F238E27FC236}">
                  <a16:creationId xmlns:a16="http://schemas.microsoft.com/office/drawing/2014/main" id="{F08D1B8B-B547-8983-8E2E-E7B0BF8E874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251779" y="2574509"/>
              <a:ext cx="75021" cy="78592"/>
            </a:xfrm>
            <a:prstGeom prst="plus">
              <a:avLst>
                <a:gd name="adj" fmla="val 37189"/>
              </a:avLst>
            </a:prstGeom>
            <a:solidFill>
              <a:srgbClr val="78BE20">
                <a:alpha val="6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75">
              <a:extLst>
                <a:ext uri="{FF2B5EF4-FFF2-40B4-BE49-F238E27FC236}">
                  <a16:creationId xmlns:a16="http://schemas.microsoft.com/office/drawing/2014/main" id="{9275403E-D0D4-ACB4-36A6-54319464917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960631" y="2572722"/>
              <a:ext cx="75021" cy="82165"/>
            </a:xfrm>
            <a:prstGeom prst="plus">
              <a:avLst>
                <a:gd name="adj" fmla="val 35158"/>
              </a:avLst>
            </a:prstGeom>
            <a:solidFill>
              <a:srgbClr val="78BE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AEDB"/>
                </a:solidFill>
                <a:highlight>
                  <a:srgbClr val="00AEDB"/>
                </a:highlight>
              </a:endParaRPr>
            </a:p>
          </p:txBody>
        </p:sp>
        <p:sp>
          <p:nvSpPr>
            <p:cNvPr id="16" name="Oval 81">
              <a:extLst>
                <a:ext uri="{FF2B5EF4-FFF2-40B4-BE49-F238E27FC236}">
                  <a16:creationId xmlns:a16="http://schemas.microsoft.com/office/drawing/2014/main" id="{306BA022-39E4-C959-B205-8132F92DC34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957059" y="2276216"/>
              <a:ext cx="82166" cy="82165"/>
            </a:xfrm>
            <a:prstGeom prst="plus">
              <a:avLst>
                <a:gd name="adj" fmla="val 32420"/>
              </a:avLst>
            </a:prstGeom>
            <a:solidFill>
              <a:schemeClr val="accent1">
                <a:alpha val="1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85">
              <a:extLst>
                <a:ext uri="{FF2B5EF4-FFF2-40B4-BE49-F238E27FC236}">
                  <a16:creationId xmlns:a16="http://schemas.microsoft.com/office/drawing/2014/main" id="{39A322B9-13C2-B618-C459-AD9E96BF922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251438" y="1981156"/>
              <a:ext cx="75021" cy="79277"/>
            </a:xfrm>
            <a:prstGeom prst="plus">
              <a:avLst>
                <a:gd name="adj" fmla="val 35158"/>
              </a:avLst>
            </a:prstGeom>
            <a:solidFill>
              <a:schemeClr val="accent1">
                <a:alpha val="1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81">
              <a:extLst>
                <a:ext uri="{FF2B5EF4-FFF2-40B4-BE49-F238E27FC236}">
                  <a16:creationId xmlns:a16="http://schemas.microsoft.com/office/drawing/2014/main" id="{5446BCEA-2F99-8579-84C8-14C8E9B47D4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959989" y="2978445"/>
              <a:ext cx="82166" cy="88027"/>
            </a:xfrm>
            <a:prstGeom prst="plus">
              <a:avLst>
                <a:gd name="adj" fmla="val 36130"/>
              </a:avLst>
            </a:prstGeom>
            <a:solidFill>
              <a:schemeClr val="accent1">
                <a:alpha val="1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7190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Montserrat" panose="000005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Montserrat" panose="000005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683B-528E-4BFE-98F3-C7F56928917F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8CEB-34B4-42E0-92A2-6F2F98D71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320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683B-528E-4BFE-98F3-C7F56928917F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8CEB-34B4-42E0-92A2-6F2F98D71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53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8CEB-34B4-42E0-92A2-6F2F98D71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86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Montserrat" panose="00000500000000000000" pitchFamily="2" charset="0"/>
              </a:defRPr>
            </a:lvl1pPr>
            <a:lvl2pPr>
              <a:defRPr sz="2800">
                <a:latin typeface="Montserrat" panose="00000500000000000000" pitchFamily="2" charset="0"/>
              </a:defRPr>
            </a:lvl2pPr>
            <a:lvl3pPr>
              <a:defRPr sz="2400">
                <a:latin typeface="Montserrat" panose="00000500000000000000" pitchFamily="2" charset="0"/>
              </a:defRPr>
            </a:lvl3pPr>
            <a:lvl4pPr>
              <a:defRPr sz="2000">
                <a:latin typeface="Montserrat" panose="00000500000000000000" pitchFamily="2" charset="0"/>
              </a:defRPr>
            </a:lvl4pPr>
            <a:lvl5pPr>
              <a:defRPr sz="2000">
                <a:latin typeface="Montserra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683B-528E-4BFE-98F3-C7F56928917F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8CEB-34B4-42E0-92A2-6F2F98D71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57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57F9683B-528E-4BFE-98F3-C7F56928917F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52008CEB-34B4-42E0-92A2-6F2F98D71F73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2591CA-AA31-6510-F4C9-9E93B771FA4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92" y="6538912"/>
            <a:ext cx="1611415" cy="25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35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57F9683B-528E-4BFE-98F3-C7F56928917F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52008CEB-34B4-42E0-92A2-6F2F98D71F73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2591CA-AA31-6510-F4C9-9E93B771FA47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92" y="6538912"/>
            <a:ext cx="1611415" cy="25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1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57F9683B-528E-4BFE-98F3-C7F56928917F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52008CEB-34B4-42E0-92A2-6F2F98D71F73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2591CA-AA31-6510-F4C9-9E93B771FA47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92" y="6538912"/>
            <a:ext cx="1611415" cy="2545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CB1BEE-6C9B-6D2B-BF72-6F7D441457ED}"/>
              </a:ext>
            </a:extLst>
          </p:cNvPr>
          <p:cNvSpPr txBox="1"/>
          <p:nvPr userDrawn="1"/>
        </p:nvSpPr>
        <p:spPr>
          <a:xfrm>
            <a:off x="3041650" y="6581001"/>
            <a:ext cx="61087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Information contained is confidential, all information is subject to change.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3446485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2" r:id="rId15"/>
    <p:sldLayoutId id="2147483713" r:id="rId16"/>
    <p:sldLayoutId id="2147483714" r:id="rId17"/>
    <p:sldLayoutId id="2147483715" r:id="rId18"/>
    <p:sldLayoutId id="2147483716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nam10.safelinks.protection.outlook.com/?url=https%3A%2F%2Fwww.medicare.gov%2Fabout-us%2Fnondiscrimination%2Faccessibility-nondiscrimination.html&amp;data=05%7C01%7Cbrittany.cardinal%40eternalHealth.com%7Ca050b3ee108f45f1ae1308db68ffaf63%7C98642bfc0b2941f1be5987207c272fd5%7C0%7C0%7C638219219603193304%7CUnknown%7CTWFpbGZsb3d8eyJWIjoiMC4wLjAwMDAiLCJQIjoiV2luMzIiLCJBTiI6Ik1haWwiLCJXVCI6Mn0%3D%7C3000%7C%7C%7C&amp;sdata=WwCwDnUEfhS0YxscLhGMWfcLOXycxGWPrMtkX%2F50P30%3D&amp;reserved=0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3A983E1-1C39-57F4-A496-C259CA747824}"/>
              </a:ext>
            </a:extLst>
          </p:cNvPr>
          <p:cNvSpPr/>
          <p:nvPr/>
        </p:nvSpPr>
        <p:spPr>
          <a:xfrm>
            <a:off x="0" y="3285141"/>
            <a:ext cx="5202936" cy="1239642"/>
          </a:xfrm>
          <a:prstGeom prst="rect">
            <a:avLst/>
          </a:prstGeom>
          <a:solidFill>
            <a:srgbClr val="00AEDB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E6C44E-8526-2621-598D-90C2FB01C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459" y="3364993"/>
            <a:ext cx="4826477" cy="1325563"/>
          </a:xfrm>
        </p:spPr>
        <p:txBody>
          <a:bodyPr/>
          <a:lstStyle/>
          <a:p>
            <a:r>
              <a:rPr lang="en-US" sz="3600" b="1" dirty="0">
                <a:solidFill>
                  <a:srgbClr val="7AC046"/>
                </a:solidFill>
                <a:latin typeface="+mn-lt"/>
              </a:rPr>
              <a:t>Plan Year 2025 </a:t>
            </a:r>
            <a:br>
              <a:rPr lang="en-US" sz="3600" b="1" dirty="0">
                <a:latin typeface="+mn-lt"/>
              </a:rPr>
            </a:br>
            <a:r>
              <a:rPr lang="en-US" sz="3200" b="1" dirty="0">
                <a:solidFill>
                  <a:srgbClr val="00AEDB"/>
                </a:solidFill>
                <a:latin typeface="+mn-lt"/>
              </a:rPr>
              <a:t>Sales Presentation</a:t>
            </a:r>
            <a:endParaRPr lang="en-US" sz="3600" b="1" dirty="0">
              <a:solidFill>
                <a:srgbClr val="00AEDB"/>
              </a:solidFill>
              <a:latin typeface="+mn-lt"/>
            </a:endParaRPr>
          </a:p>
        </p:txBody>
      </p:sp>
      <p:pic>
        <p:nvPicPr>
          <p:cNvPr id="4" name="Picture 3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D9BF4484-8733-7A30-00CB-254824DF60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6" y="1889757"/>
            <a:ext cx="5719541" cy="9036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BEE182-E7B8-3F0A-313C-C0B5034E5037}"/>
              </a:ext>
            </a:extLst>
          </p:cNvPr>
          <p:cNvSpPr txBox="1"/>
          <p:nvPr/>
        </p:nvSpPr>
        <p:spPr>
          <a:xfrm>
            <a:off x="10664190" y="6426446"/>
            <a:ext cx="18813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latin typeface="+mj-lt"/>
              </a:rPr>
              <a:t>Y0160_SPM25_M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2573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81D9093F-93D7-C6FE-F265-AD3E6F29450B}"/>
              </a:ext>
            </a:extLst>
          </p:cNvPr>
          <p:cNvSpPr/>
          <p:nvPr/>
        </p:nvSpPr>
        <p:spPr>
          <a:xfrm>
            <a:off x="0" y="1615215"/>
            <a:ext cx="12192000" cy="3975042"/>
          </a:xfrm>
          <a:prstGeom prst="rect">
            <a:avLst/>
          </a:prstGeom>
          <a:solidFill>
            <a:srgbClr val="00B0F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D36E45-425C-C338-96FC-8DD2B162F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2025 Part D Coverage Stages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92371D-6A0D-4180-1600-D48C0698DFA1}"/>
              </a:ext>
            </a:extLst>
          </p:cNvPr>
          <p:cNvSpPr/>
          <p:nvPr/>
        </p:nvSpPr>
        <p:spPr>
          <a:xfrm>
            <a:off x="2025950" y="3691853"/>
            <a:ext cx="1518249" cy="1570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90357F-6E87-6DEC-5B98-4349B14620BB}"/>
              </a:ext>
            </a:extLst>
          </p:cNvPr>
          <p:cNvSpPr/>
          <p:nvPr/>
        </p:nvSpPr>
        <p:spPr>
          <a:xfrm>
            <a:off x="5148360" y="4942848"/>
            <a:ext cx="1518249" cy="3105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17D7873-7815-9BF6-7293-D138C14F3EAE}"/>
              </a:ext>
            </a:extLst>
          </p:cNvPr>
          <p:cNvCxnSpPr>
            <a:cxnSpLocks/>
          </p:cNvCxnSpPr>
          <p:nvPr/>
        </p:nvCxnSpPr>
        <p:spPr>
          <a:xfrm>
            <a:off x="4246094" y="1916094"/>
            <a:ext cx="0" cy="31635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42790D7-5EB8-5673-A5D9-89E01C778B69}"/>
              </a:ext>
            </a:extLst>
          </p:cNvPr>
          <p:cNvCxnSpPr>
            <a:cxnSpLocks/>
          </p:cNvCxnSpPr>
          <p:nvPr/>
        </p:nvCxnSpPr>
        <p:spPr>
          <a:xfrm>
            <a:off x="7543800" y="1916094"/>
            <a:ext cx="0" cy="32411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A4BFFE8-2598-7952-A62A-E0F623A41BC9}"/>
              </a:ext>
            </a:extLst>
          </p:cNvPr>
          <p:cNvSpPr txBox="1"/>
          <p:nvPr/>
        </p:nvSpPr>
        <p:spPr>
          <a:xfrm>
            <a:off x="1928757" y="1993846"/>
            <a:ext cx="1796241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u="sng" dirty="0">
                <a:latin typeface="Aptos Display" panose="020B0004020202020204" pitchFamily="34" charset="0"/>
              </a:rPr>
              <a:t>Stage 1</a:t>
            </a:r>
          </a:p>
          <a:p>
            <a:pPr algn="ctr"/>
            <a:r>
              <a:rPr lang="en-US" sz="1200" dirty="0">
                <a:latin typeface="Aptos Display" panose="020B0004020202020204" pitchFamily="34" charset="0"/>
              </a:rPr>
              <a:t>Deductible</a:t>
            </a:r>
          </a:p>
          <a:p>
            <a:endParaRPr lang="en-US" sz="1400" dirty="0">
              <a:latin typeface="Aptos Display" panose="020B0004020202020204" pitchFamily="34" charset="0"/>
            </a:endParaRPr>
          </a:p>
          <a:p>
            <a:r>
              <a:rPr lang="en-US" sz="1200" dirty="0">
                <a:latin typeface="Aptos Display" panose="020B0004020202020204" pitchFamily="34" charset="0"/>
              </a:rPr>
              <a:t>You pay all costs when applicable until deductible is met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158877-D332-3E2E-B6B0-F6C8342952D0}"/>
              </a:ext>
            </a:extLst>
          </p:cNvPr>
          <p:cNvSpPr txBox="1"/>
          <p:nvPr/>
        </p:nvSpPr>
        <p:spPr>
          <a:xfrm>
            <a:off x="4949953" y="1993846"/>
            <a:ext cx="1915064" cy="17389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u="sng" dirty="0">
                <a:latin typeface="Aptos Display" panose="020B0004020202020204" pitchFamily="34" charset="0"/>
              </a:rPr>
              <a:t>Stage 2</a:t>
            </a:r>
          </a:p>
          <a:p>
            <a:pPr algn="ctr"/>
            <a:r>
              <a:rPr lang="en-US" sz="1200" dirty="0">
                <a:latin typeface="Aptos Display" panose="020B0004020202020204" pitchFamily="34" charset="0"/>
              </a:rPr>
              <a:t>Initial Coverage Period</a:t>
            </a:r>
          </a:p>
          <a:p>
            <a:endParaRPr lang="en-US" sz="1400" dirty="0">
              <a:latin typeface="Aptos Display" panose="020B0004020202020204" pitchFamily="34" charset="0"/>
            </a:endParaRPr>
          </a:p>
          <a:p>
            <a:r>
              <a:rPr lang="en-US" sz="1200" dirty="0">
                <a:latin typeface="Aptos Display" panose="020B0004020202020204" pitchFamily="34" charset="0"/>
              </a:rPr>
              <a:t>You and eternalHealth split costs. You will pay only a copay or coinsurance until you and eternalHealth have spent a total of </a:t>
            </a:r>
            <a:r>
              <a:rPr lang="en-US" sz="1200" b="1" dirty="0">
                <a:latin typeface="Aptos Display" panose="020B0004020202020204" pitchFamily="34" charset="0"/>
              </a:rPr>
              <a:t>$2,000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597F0A-F1F4-7AB9-0788-2404EF0D54EE}"/>
              </a:ext>
            </a:extLst>
          </p:cNvPr>
          <p:cNvSpPr txBox="1"/>
          <p:nvPr/>
        </p:nvSpPr>
        <p:spPr>
          <a:xfrm>
            <a:off x="8153861" y="2059579"/>
            <a:ext cx="1915064" cy="12464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u="sng" dirty="0">
                <a:latin typeface="Aptos Display" panose="020B0004020202020204" pitchFamily="34" charset="0"/>
              </a:rPr>
              <a:t>Stage 3</a:t>
            </a:r>
          </a:p>
          <a:p>
            <a:pPr algn="ctr"/>
            <a:r>
              <a:rPr lang="en-US" sz="1200" dirty="0">
                <a:latin typeface="Aptos Display" panose="020B0004020202020204" pitchFamily="34" charset="0"/>
              </a:rPr>
              <a:t>Catastrophic Coverage</a:t>
            </a:r>
          </a:p>
          <a:p>
            <a:endParaRPr lang="en-US" sz="1400" dirty="0">
              <a:latin typeface="Aptos Display" panose="020B0004020202020204" pitchFamily="34" charset="0"/>
            </a:endParaRPr>
          </a:p>
          <a:p>
            <a:r>
              <a:rPr lang="en-US" sz="1400" b="1" dirty="0">
                <a:latin typeface="Aptos Display" panose="020B0004020202020204" pitchFamily="34" charset="0"/>
              </a:rPr>
              <a:t>You pay nothing for all covered drugs </a:t>
            </a:r>
          </a:p>
        </p:txBody>
      </p:sp>
    </p:spTree>
    <p:extLst>
      <p:ext uri="{BB962C8B-B14F-4D97-AF65-F5344CB8AC3E}">
        <p14:creationId xmlns:p14="http://schemas.microsoft.com/office/powerpoint/2010/main" val="3107926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571D6-B239-C9AD-5AA1-F71A8D44D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01B03-BC2D-2A39-CCC9-AA788AF22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7374"/>
            <a:ext cx="4981575" cy="3887357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ptos Display" panose="020B0004020202020204" pitchFamily="34" charset="0"/>
              </a:rPr>
              <a:t>Extra Help is a Medicare program that helps people who have limited income and resources pay for affordable costs related to Medicare prescription drug program costs, like:</a:t>
            </a:r>
          </a:p>
          <a:p>
            <a:endParaRPr lang="en-US" sz="2000" dirty="0">
              <a:latin typeface="Aptos Display" panose="020B00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00B0F0"/>
                </a:solidFill>
                <a:latin typeface="Aptos Display" panose="020B0004020202020204" pitchFamily="34" charset="0"/>
              </a:rPr>
              <a:t>Premiums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00B0F0"/>
                </a:solidFill>
                <a:latin typeface="Aptos Display" panose="020B0004020202020204" pitchFamily="34" charset="0"/>
              </a:rPr>
              <a:t>Deductibles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00B0F0"/>
                </a:solidFill>
                <a:latin typeface="Aptos Display" panose="020B0004020202020204" pitchFamily="34" charset="0"/>
              </a:rPr>
              <a:t>Coinsurance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A49CEC-519D-6A0E-2DF9-392FC14BF7AB}"/>
              </a:ext>
            </a:extLst>
          </p:cNvPr>
          <p:cNvSpPr/>
          <p:nvPr/>
        </p:nvSpPr>
        <p:spPr>
          <a:xfrm>
            <a:off x="7229475" y="1857374"/>
            <a:ext cx="4600575" cy="1676400"/>
          </a:xfrm>
          <a:prstGeom prst="rect">
            <a:avLst/>
          </a:prstGeom>
          <a:solidFill>
            <a:srgbClr val="78BE2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C64CB3-1632-443B-C36C-8D200CFC77D5}"/>
              </a:ext>
            </a:extLst>
          </p:cNvPr>
          <p:cNvSpPr/>
          <p:nvPr/>
        </p:nvSpPr>
        <p:spPr>
          <a:xfrm>
            <a:off x="7229475" y="3667125"/>
            <a:ext cx="4600575" cy="1676400"/>
          </a:xfrm>
          <a:prstGeom prst="rect">
            <a:avLst/>
          </a:prstGeom>
          <a:solidFill>
            <a:srgbClr val="00B0F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8CE3F3-1E54-9056-401C-5EF79EEF1FA4}"/>
              </a:ext>
            </a:extLst>
          </p:cNvPr>
          <p:cNvSpPr txBox="1"/>
          <p:nvPr/>
        </p:nvSpPr>
        <p:spPr>
          <a:xfrm>
            <a:off x="7629525" y="1981200"/>
            <a:ext cx="393382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rPr>
              <a:t>2024</a:t>
            </a:r>
            <a:r>
              <a:rPr lang="en-US" b="1" dirty="0">
                <a:solidFill>
                  <a:prstClr val="black"/>
                </a:solidFill>
                <a:latin typeface="Aptos Display" panose="020B0004020202020204" pitchFamily="34" charset="0"/>
              </a:rPr>
              <a:t> Monthly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rPr>
              <a:t> Income Limits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rPr>
              <a:t>Single: $1,882*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rPr>
              <a:t>Married: $2,555*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BDEB92-5A32-B361-3891-DD9D2D6AA4D2}"/>
              </a:ext>
            </a:extLst>
          </p:cNvPr>
          <p:cNvSpPr txBox="1"/>
          <p:nvPr/>
        </p:nvSpPr>
        <p:spPr>
          <a:xfrm>
            <a:off x="7629525" y="3810000"/>
            <a:ext cx="393382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rPr>
              <a:t>2024 Annual Resource Limits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rPr>
              <a:t>Single: $17,220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rPr>
              <a:t>Married: $34,360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B05B01-66F3-0243-3844-980A02A4E2BC}"/>
              </a:ext>
            </a:extLst>
          </p:cNvPr>
          <p:cNvSpPr txBox="1"/>
          <p:nvPr/>
        </p:nvSpPr>
        <p:spPr>
          <a:xfrm>
            <a:off x="8886825" y="6453131"/>
            <a:ext cx="3257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PT Book"/>
                <a:ea typeface="+mn-ea"/>
                <a:cs typeface="+mn-cs"/>
              </a:rPr>
              <a:t>*Doesn’t account for $20 grace</a:t>
            </a:r>
          </a:p>
        </p:txBody>
      </p:sp>
    </p:spTree>
    <p:extLst>
      <p:ext uri="{BB962C8B-B14F-4D97-AF65-F5344CB8AC3E}">
        <p14:creationId xmlns:p14="http://schemas.microsoft.com/office/powerpoint/2010/main" val="2315568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9EC74B-FB57-20C4-F9C1-9EA2A5C6E312}"/>
              </a:ext>
            </a:extLst>
          </p:cNvPr>
          <p:cNvSpPr txBox="1"/>
          <p:nvPr/>
        </p:nvSpPr>
        <p:spPr>
          <a:xfrm>
            <a:off x="2423160" y="2726148"/>
            <a:ext cx="7089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AEDB"/>
                </a:solidFill>
                <a:effectLst/>
                <a:uLnTx/>
                <a:uFillTx/>
                <a:latin typeface="Futura PT Book"/>
                <a:ea typeface="+mn-ea"/>
                <a:cs typeface="+mn-cs"/>
              </a:rPr>
              <a:t>Important Medicare Terms and Phrases</a:t>
            </a:r>
          </a:p>
        </p:txBody>
      </p:sp>
    </p:spTree>
    <p:extLst>
      <p:ext uri="{BB962C8B-B14F-4D97-AF65-F5344CB8AC3E}">
        <p14:creationId xmlns:p14="http://schemas.microsoft.com/office/powerpoint/2010/main" val="1751232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6000">
              <a:srgbClr val="EBFAE5">
                <a:lumMod val="0"/>
                <a:lumOff val="100000"/>
              </a:srgbClr>
            </a:gs>
            <a:gs pos="0">
              <a:schemeClr val="accent2">
                <a:lumMod val="0"/>
                <a:lumOff val="10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40EF20-496C-9A4D-7147-E12350BA18E1}"/>
              </a:ext>
            </a:extLst>
          </p:cNvPr>
          <p:cNvSpPr/>
          <p:nvPr/>
        </p:nvSpPr>
        <p:spPr>
          <a:xfrm>
            <a:off x="600075" y="1598836"/>
            <a:ext cx="4600575" cy="1477739"/>
          </a:xfrm>
          <a:prstGeom prst="rect">
            <a:avLst/>
          </a:prstGeom>
          <a:gradFill flip="none" rotWithShape="1">
            <a:gsLst>
              <a:gs pos="11000">
                <a:srgbClr val="00B0F0">
                  <a:alpha val="40000"/>
                </a:srgbClr>
              </a:gs>
              <a:gs pos="100000">
                <a:schemeClr val="bg1"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>
                <a:solidFill>
                  <a:schemeClr val="tx1">
                    <a:lumMod val="75000"/>
                    <a:lumOff val="25000"/>
                  </a:schemeClr>
                </a:solidFill>
                <a:latin typeface="Aptos Display" panose="020B0004020202020204" pitchFamily="34" charset="0"/>
              </a:rPr>
              <a:t>Premium: </a:t>
            </a:r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Aptos Display" panose="020B0004020202020204" pitchFamily="34" charset="0"/>
              </a:rPr>
              <a:t>A fixed monthly amount you need to pay to be enrolled in a plan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626D51-4901-7E0D-3A4B-C7A57E99BED9}"/>
              </a:ext>
            </a:extLst>
          </p:cNvPr>
          <p:cNvSpPr/>
          <p:nvPr/>
        </p:nvSpPr>
        <p:spPr>
          <a:xfrm>
            <a:off x="5505449" y="3418109"/>
            <a:ext cx="6105525" cy="1477739"/>
          </a:xfrm>
          <a:prstGeom prst="rect">
            <a:avLst/>
          </a:prstGeom>
          <a:gradFill flip="none" rotWithShape="1">
            <a:gsLst>
              <a:gs pos="11000">
                <a:srgbClr val="00B0F0">
                  <a:alpha val="40000"/>
                </a:srgbClr>
              </a:gs>
              <a:gs pos="100000">
                <a:schemeClr val="bg1"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>
                <a:solidFill>
                  <a:schemeClr val="tx1">
                    <a:lumMod val="75000"/>
                    <a:lumOff val="25000"/>
                  </a:schemeClr>
                </a:solidFill>
                <a:latin typeface="Aptos Display" panose="020B0004020202020204" pitchFamily="34" charset="0"/>
              </a:rPr>
              <a:t>Copay: </a:t>
            </a:r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Aptos Display" panose="020B0004020202020204" pitchFamily="34" charset="0"/>
              </a:rPr>
              <a:t>A preset, fixed amount you </a:t>
            </a:r>
          </a:p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ptos Display" panose="020B0004020202020204" pitchFamily="34" charset="0"/>
              </a:rPr>
              <a:t>p</a:t>
            </a:r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Aptos Display" panose="020B0004020202020204" pitchFamily="34" charset="0"/>
              </a:rPr>
              <a:t>ay for each service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3389BB-58E7-A802-E389-BE5E5AF636AB}"/>
              </a:ext>
            </a:extLst>
          </p:cNvPr>
          <p:cNvSpPr/>
          <p:nvPr/>
        </p:nvSpPr>
        <p:spPr>
          <a:xfrm>
            <a:off x="614362" y="3418110"/>
            <a:ext cx="4600575" cy="1477739"/>
          </a:xfrm>
          <a:prstGeom prst="rect">
            <a:avLst/>
          </a:prstGeom>
          <a:gradFill flip="none" rotWithShape="1">
            <a:gsLst>
              <a:gs pos="11000">
                <a:srgbClr val="00B0F0">
                  <a:alpha val="40000"/>
                </a:srgbClr>
              </a:gs>
              <a:gs pos="100000">
                <a:schemeClr val="bg1"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>
                <a:solidFill>
                  <a:schemeClr val="tx1">
                    <a:lumMod val="75000"/>
                    <a:lumOff val="25000"/>
                  </a:schemeClr>
                </a:solidFill>
                <a:latin typeface="Aptos Display" panose="020B0004020202020204" pitchFamily="34" charset="0"/>
              </a:rPr>
              <a:t>Deductible: </a:t>
            </a:r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Aptos Display" panose="020B0004020202020204" pitchFamily="34" charset="0"/>
              </a:rPr>
              <a:t>A fixed amount that you must pay before you plan begins to pay.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86EA5E-12A3-A61E-21F7-F15A085859CE}"/>
              </a:ext>
            </a:extLst>
          </p:cNvPr>
          <p:cNvSpPr/>
          <p:nvPr/>
        </p:nvSpPr>
        <p:spPr>
          <a:xfrm>
            <a:off x="5505450" y="1596165"/>
            <a:ext cx="6105525" cy="1477739"/>
          </a:xfrm>
          <a:prstGeom prst="rect">
            <a:avLst/>
          </a:prstGeom>
          <a:gradFill flip="none" rotWithShape="1">
            <a:gsLst>
              <a:gs pos="11000">
                <a:srgbClr val="00B0F0">
                  <a:alpha val="40000"/>
                </a:srgbClr>
              </a:gs>
              <a:gs pos="100000">
                <a:schemeClr val="bg1"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>
                <a:solidFill>
                  <a:schemeClr val="tx1">
                    <a:lumMod val="75000"/>
                    <a:lumOff val="25000"/>
                  </a:schemeClr>
                </a:solidFill>
                <a:latin typeface="Aptos Display" panose="020B0004020202020204" pitchFamily="34" charset="0"/>
              </a:rPr>
              <a:t>Coinsurance: </a:t>
            </a:r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Aptos Display" panose="020B0004020202020204" pitchFamily="34" charset="0"/>
              </a:rPr>
              <a:t>Costs are split between </a:t>
            </a:r>
          </a:p>
          <a:p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Aptos Display" panose="020B0004020202020204" pitchFamily="34" charset="0"/>
              </a:rPr>
              <a:t>you and your insurance on a percentage </a:t>
            </a:r>
          </a:p>
          <a:p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Aptos Display" panose="020B0004020202020204" pitchFamily="34" charset="0"/>
              </a:rPr>
              <a:t>basis.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05CE22-4900-D5BF-D678-897664D40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Medicare Terms and Phrases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451AD0-98C3-4D37-088B-9F757C1FB915}"/>
              </a:ext>
            </a:extLst>
          </p:cNvPr>
          <p:cNvSpPr/>
          <p:nvPr/>
        </p:nvSpPr>
        <p:spPr>
          <a:xfrm>
            <a:off x="10629901" y="2067246"/>
            <a:ext cx="685800" cy="86645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80%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E76D18-A912-12C7-CEC7-DD849DB0D6B6}"/>
              </a:ext>
            </a:extLst>
          </p:cNvPr>
          <p:cNvSpPr/>
          <p:nvPr/>
        </p:nvSpPr>
        <p:spPr>
          <a:xfrm>
            <a:off x="10629901" y="1800225"/>
            <a:ext cx="685800" cy="257973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20%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B48987-E797-37B9-AC4F-82403E8A1381}"/>
              </a:ext>
            </a:extLst>
          </p:cNvPr>
          <p:cNvSpPr/>
          <p:nvPr/>
        </p:nvSpPr>
        <p:spPr>
          <a:xfrm>
            <a:off x="10032207" y="3783517"/>
            <a:ext cx="685800" cy="914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$150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8E48A6-841E-88FE-A86B-04157F1004B5}"/>
              </a:ext>
            </a:extLst>
          </p:cNvPr>
          <p:cNvSpPr/>
          <p:nvPr/>
        </p:nvSpPr>
        <p:spPr>
          <a:xfrm>
            <a:off x="10732770" y="4478842"/>
            <a:ext cx="685800" cy="219075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$10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619C2C-F32A-DF74-FDDC-A62EFAF34E7F}"/>
              </a:ext>
            </a:extLst>
          </p:cNvPr>
          <p:cNvSpPr/>
          <p:nvPr/>
        </p:nvSpPr>
        <p:spPr>
          <a:xfrm>
            <a:off x="600075" y="5261256"/>
            <a:ext cx="11010899" cy="695325"/>
          </a:xfrm>
          <a:prstGeom prst="rect">
            <a:avLst/>
          </a:prstGeom>
          <a:gradFill flip="none" rotWithShape="1">
            <a:gsLst>
              <a:gs pos="11000">
                <a:srgbClr val="00B0F0">
                  <a:alpha val="40000"/>
                </a:srgbClr>
              </a:gs>
              <a:gs pos="100000">
                <a:schemeClr val="bg1"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>
                <a:solidFill>
                  <a:schemeClr val="tx1">
                    <a:lumMod val="75000"/>
                    <a:lumOff val="25000"/>
                  </a:schemeClr>
                </a:solidFill>
                <a:latin typeface="Aptos Display" panose="020B0004020202020204" pitchFamily="34" charset="0"/>
              </a:rPr>
              <a:t>Prior Authorizations: </a:t>
            </a:r>
          </a:p>
          <a:p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Aptos Display" panose="020B0004020202020204" pitchFamily="34" charset="0"/>
              </a:rPr>
              <a:t>An authorization needed in advance to receive a medication or service</a:t>
            </a:r>
          </a:p>
        </p:txBody>
      </p:sp>
    </p:spTree>
    <p:extLst>
      <p:ext uri="{BB962C8B-B14F-4D97-AF65-F5344CB8AC3E}">
        <p14:creationId xmlns:p14="http://schemas.microsoft.com/office/powerpoint/2010/main" val="166727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4D339-2CA5-F8FB-22F4-0F978E44E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Part D Terms and Phrases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8DE813-3B8E-096C-109C-8E27DB19EE48}"/>
              </a:ext>
            </a:extLst>
          </p:cNvPr>
          <p:cNvSpPr/>
          <p:nvPr/>
        </p:nvSpPr>
        <p:spPr>
          <a:xfrm>
            <a:off x="6572250" y="4315080"/>
            <a:ext cx="4914911" cy="1704720"/>
          </a:xfrm>
          <a:prstGeom prst="rect">
            <a:avLst/>
          </a:prstGeom>
          <a:gradFill flip="none" rotWithShape="1">
            <a:gsLst>
              <a:gs pos="3000">
                <a:srgbClr val="00B0F0">
                  <a:alpha val="5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Aptos Display" panose="020B0004020202020204" pitchFamily="34" charset="0"/>
              </a:rPr>
              <a:t>Transition Fills:</a:t>
            </a:r>
          </a:p>
          <a:p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ptos Display" panose="020B0004020202020204" pitchFamily="34" charset="0"/>
              </a:rPr>
              <a:t>Typically, a one time, 30-day supply of a medication that you were taking. This allows you to get temporary coverage for s medication that are not on your new plans formulary or have certain coverage restrictions.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6BF23E-285F-169C-D3E2-A48702B9E209}"/>
              </a:ext>
            </a:extLst>
          </p:cNvPr>
          <p:cNvSpPr/>
          <p:nvPr/>
        </p:nvSpPr>
        <p:spPr>
          <a:xfrm>
            <a:off x="6572250" y="2849990"/>
            <a:ext cx="4914911" cy="1217097"/>
          </a:xfrm>
          <a:prstGeom prst="rect">
            <a:avLst/>
          </a:prstGeom>
          <a:gradFill flip="none" rotWithShape="1">
            <a:gsLst>
              <a:gs pos="3000">
                <a:srgbClr val="00B0F0">
                  <a:alpha val="5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Aptos Display" panose="020B0004020202020204" pitchFamily="34" charset="0"/>
              </a:rPr>
              <a:t>Exception Requests: </a:t>
            </a:r>
          </a:p>
          <a:p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ptos Display" panose="020B0004020202020204" pitchFamily="34" charset="0"/>
              </a:rPr>
              <a:t>A type of coverage determination. A member, their doctor, or representative may request a tiering or formulary exception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1B9B3E-A6E5-FFB5-0848-1F521879D6EF}"/>
              </a:ext>
            </a:extLst>
          </p:cNvPr>
          <p:cNvSpPr/>
          <p:nvPr/>
        </p:nvSpPr>
        <p:spPr>
          <a:xfrm>
            <a:off x="323839" y="1590419"/>
            <a:ext cx="5772162" cy="101158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9000">
                <a:srgbClr val="00B0F0">
                  <a:alpha val="5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Aptos Display" panose="020B0004020202020204" pitchFamily="34" charset="0"/>
              </a:rPr>
              <a:t>Formulary:</a:t>
            </a:r>
          </a:p>
          <a:p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ptos Display" panose="020B0004020202020204" pitchFamily="34" charset="0"/>
              </a:rPr>
              <a:t>A list of prescription drugs that are covered by your plan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7421A8-9C70-93BD-0838-937F8DECDEFB}"/>
              </a:ext>
            </a:extLst>
          </p:cNvPr>
          <p:cNvSpPr/>
          <p:nvPr/>
        </p:nvSpPr>
        <p:spPr>
          <a:xfrm>
            <a:off x="6572250" y="1592435"/>
            <a:ext cx="4914911" cy="1009564"/>
          </a:xfrm>
          <a:prstGeom prst="rect">
            <a:avLst/>
          </a:prstGeom>
          <a:gradFill flip="none" rotWithShape="1">
            <a:gsLst>
              <a:gs pos="3000">
                <a:srgbClr val="00B0F0">
                  <a:alpha val="5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Aptos Display" panose="020B0004020202020204" pitchFamily="34" charset="0"/>
              </a:rPr>
              <a:t>Quantity Limitations: </a:t>
            </a:r>
          </a:p>
          <a:p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ptos Display" panose="020B0004020202020204" pitchFamily="34" charset="0"/>
              </a:rPr>
              <a:t>Limitations set by your plan for medications.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3FF0B2-8F49-2395-FD0D-54183E86F799}"/>
              </a:ext>
            </a:extLst>
          </p:cNvPr>
          <p:cNvSpPr/>
          <p:nvPr/>
        </p:nvSpPr>
        <p:spPr>
          <a:xfrm>
            <a:off x="323839" y="2849991"/>
            <a:ext cx="5772162" cy="121709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9000">
                <a:srgbClr val="00B0F0">
                  <a:alpha val="5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Aptos Display" panose="020B0004020202020204" pitchFamily="34" charset="0"/>
              </a:rPr>
              <a:t>Tiers: </a:t>
            </a:r>
          </a:p>
          <a:p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ptos Display" panose="020B0004020202020204" pitchFamily="34" charset="0"/>
              </a:rPr>
              <a:t>Plan Formularies divide medications into groups. Each group (tier) has a different level of cost sharing.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7895F0-EE2C-D027-4870-E4A1F1BFA98F}"/>
              </a:ext>
            </a:extLst>
          </p:cNvPr>
          <p:cNvSpPr/>
          <p:nvPr/>
        </p:nvSpPr>
        <p:spPr>
          <a:xfrm>
            <a:off x="323839" y="4315080"/>
            <a:ext cx="5772162" cy="170472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9000">
                <a:srgbClr val="00B0F0">
                  <a:alpha val="5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Aptos Display" panose="020B0004020202020204" pitchFamily="34" charset="0"/>
              </a:rPr>
              <a:t>Step-therapy: </a:t>
            </a:r>
            <a:endParaRPr lang="en-US" sz="1400">
              <a:solidFill>
                <a:schemeClr val="tx1">
                  <a:lumMod val="75000"/>
                  <a:lumOff val="25000"/>
                </a:schemeClr>
              </a:solidFill>
              <a:latin typeface="Aptos Display" panose="020B0004020202020204" pitchFamily="34" charset="0"/>
            </a:endParaRPr>
          </a:p>
          <a:p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ptos Display" panose="020B0004020202020204" pitchFamily="34" charset="0"/>
              </a:rPr>
              <a:t>When you must first try a less expensive drug to see if it works for you. You may “step-up” to a more expensive drug if you and your doctor can show that a less expensive medication did not work for you.</a:t>
            </a:r>
          </a:p>
        </p:txBody>
      </p:sp>
    </p:spTree>
    <p:extLst>
      <p:ext uri="{BB962C8B-B14F-4D97-AF65-F5344CB8AC3E}">
        <p14:creationId xmlns:p14="http://schemas.microsoft.com/office/powerpoint/2010/main" val="1344179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4D339-2CA5-F8FB-22F4-0F978E44E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Enrollment Terms and Phrases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6BF23E-285F-169C-D3E2-A48702B9E209}"/>
              </a:ext>
            </a:extLst>
          </p:cNvPr>
          <p:cNvSpPr/>
          <p:nvPr/>
        </p:nvSpPr>
        <p:spPr>
          <a:xfrm>
            <a:off x="323837" y="5135990"/>
            <a:ext cx="6524635" cy="1009565"/>
          </a:xfrm>
          <a:prstGeom prst="rect">
            <a:avLst/>
          </a:prstGeom>
          <a:gradFill flip="none" rotWithShape="1">
            <a:gsLst>
              <a:gs pos="3000">
                <a:srgbClr val="00B0F0">
                  <a:alpha val="5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Aptos Display" panose="020B0004020202020204" pitchFamily="34" charset="0"/>
              </a:rPr>
              <a:t>Part D Late Enrollment Penalty: </a:t>
            </a:r>
          </a:p>
          <a:p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ptos Display" panose="020B0004020202020204" pitchFamily="34" charset="0"/>
              </a:rPr>
              <a:t>If you decide not to enroll into a plan with prescription drug coverage when you are first eligible, and you don’t have other creditable coverage, you will likely pay a penalty when you join a plan later.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1B9B3E-A6E5-FFB5-0848-1F521879D6EF}"/>
              </a:ext>
            </a:extLst>
          </p:cNvPr>
          <p:cNvSpPr/>
          <p:nvPr/>
        </p:nvSpPr>
        <p:spPr>
          <a:xfrm>
            <a:off x="323837" y="1342769"/>
            <a:ext cx="6524637" cy="101158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9000">
                <a:srgbClr val="00B0F0">
                  <a:alpha val="5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Aptos Display" panose="020B0004020202020204" pitchFamily="34" charset="0"/>
              </a:rPr>
              <a:t>Plan Cancellations:</a:t>
            </a:r>
          </a:p>
          <a:p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ptos Display" panose="020B0004020202020204" pitchFamily="34" charset="0"/>
              </a:rPr>
              <a:t>You can cancel an enrollment request by calling the plan prior to the effective date.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7421A8-9C70-93BD-0838-937F8DECDEFB}"/>
              </a:ext>
            </a:extLst>
          </p:cNvPr>
          <p:cNvSpPr/>
          <p:nvPr/>
        </p:nvSpPr>
        <p:spPr>
          <a:xfrm>
            <a:off x="323837" y="3869166"/>
            <a:ext cx="6524636" cy="1009564"/>
          </a:xfrm>
          <a:prstGeom prst="rect">
            <a:avLst/>
          </a:prstGeom>
          <a:gradFill flip="none" rotWithShape="1">
            <a:gsLst>
              <a:gs pos="3000">
                <a:srgbClr val="00B0F0">
                  <a:alpha val="5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Aptos Display" panose="020B0004020202020204" pitchFamily="34" charset="0"/>
              </a:rPr>
              <a:t>Plan ID Card: </a:t>
            </a:r>
          </a:p>
          <a:p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ptos Display" panose="020B0004020202020204" pitchFamily="34" charset="0"/>
              </a:rPr>
              <a:t>Once you enroll into a Medicare Advantage plan, you will no longer present your Original Medicare card at the doctor or pharmacy. Instead, you will use your plan’s ID card.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3FF0B2-8F49-2395-FD0D-54183E86F799}"/>
              </a:ext>
            </a:extLst>
          </p:cNvPr>
          <p:cNvSpPr/>
          <p:nvPr/>
        </p:nvSpPr>
        <p:spPr>
          <a:xfrm>
            <a:off x="323837" y="2602342"/>
            <a:ext cx="6524637" cy="10095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9000">
                <a:srgbClr val="00B0F0">
                  <a:alpha val="5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Aptos Display" panose="020B0004020202020204" pitchFamily="34" charset="0"/>
              </a:rPr>
              <a:t>Enrollment Verification: </a:t>
            </a:r>
          </a:p>
          <a:p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ptos Display" panose="020B0004020202020204" pitchFamily="34" charset="0"/>
              </a:rPr>
              <a:t>Once you enroll into a Medicare Advantage plan, you will receive a phone call or a letter from the plan to ensure you understood product type and plan rules.</a:t>
            </a:r>
          </a:p>
        </p:txBody>
      </p:sp>
      <p:pic>
        <p:nvPicPr>
          <p:cNvPr id="4" name="Graphic 3" descr="Thumbs up sign outline">
            <a:extLst>
              <a:ext uri="{FF2B5EF4-FFF2-40B4-BE49-F238E27FC236}">
                <a16:creationId xmlns:a16="http://schemas.microsoft.com/office/drawing/2014/main" id="{7FEFEDCB-760D-BBFC-348E-250B04876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72450" y="1959318"/>
            <a:ext cx="3305175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214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9" descr="A person sitting on a couch using a tonometer&#10;&#10;Description automatically generated">
            <a:extLst>
              <a:ext uri="{FF2B5EF4-FFF2-40B4-BE49-F238E27FC236}">
                <a16:creationId xmlns:a16="http://schemas.microsoft.com/office/drawing/2014/main" id="{97A38CA7-8A6E-8841-24D4-3FEDB312CC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29" t="2654" r="3760"/>
          <a:stretch/>
        </p:blipFill>
        <p:spPr>
          <a:xfrm>
            <a:off x="8655425" y="3655709"/>
            <a:ext cx="2658898" cy="2719263"/>
          </a:xfrm>
          <a:prstGeom prst="ellipse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7B3154-DEDF-B403-61E5-D56594DF8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/>
              <a:t>What Our Members Are Saying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E61482-37EE-8033-6672-0335965CC027}"/>
              </a:ext>
            </a:extLst>
          </p:cNvPr>
          <p:cNvSpPr txBox="1"/>
          <p:nvPr/>
        </p:nvSpPr>
        <p:spPr>
          <a:xfrm>
            <a:off x="4005730" y="4037982"/>
            <a:ext cx="3851836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1" algn="ctr">
              <a:lnSpc>
                <a:spcPct val="90000"/>
              </a:lnSpc>
            </a:pPr>
            <a:r>
              <a:rPr lang="en-US" sz="1600">
                <a:latin typeface="Aptos Display" panose="020B0004020202020204" pitchFamily="34" charset="0"/>
              </a:rPr>
              <a:t>"Nobody has ever cared for me like the Care Management team at eternalHealth has!" </a:t>
            </a:r>
            <a:endParaRPr lang="en-US">
              <a:latin typeface="Aptos Display" panose="020B0004020202020204" pitchFamily="34" charset="0"/>
            </a:endParaRPr>
          </a:p>
          <a:p>
            <a:pPr lvl="1" algn="ctr">
              <a:lnSpc>
                <a:spcPct val="90000"/>
              </a:lnSpc>
            </a:pPr>
            <a:endParaRPr lang="en-US" sz="1600">
              <a:latin typeface="Aptos Display" panose="020B0004020202020204" pitchFamily="34" charset="0"/>
            </a:endParaRPr>
          </a:p>
          <a:p>
            <a:pPr lvl="1" algn="ctr">
              <a:lnSpc>
                <a:spcPct val="90000"/>
              </a:lnSpc>
            </a:pPr>
            <a:r>
              <a:rPr lang="en-US" sz="1600" b="1">
                <a:latin typeface="Aptos Display" panose="020B0004020202020204" pitchFamily="34" charset="0"/>
              </a:rPr>
              <a:t>Steve, Worcester County </a:t>
            </a:r>
            <a:endParaRPr lang="en-US" b="1">
              <a:latin typeface="Aptos Display" panose="020B0004020202020204" pitchFamily="34" charset="0"/>
            </a:endParaRPr>
          </a:p>
          <a:p>
            <a:pPr lvl="1">
              <a:lnSpc>
                <a:spcPct val="90000"/>
              </a:lnSpc>
            </a:pPr>
            <a:endParaRPr lang="en-US" sz="2000">
              <a:latin typeface="Aptos Display" panose="020B0004020202020204" pitchFamily="34" charset="0"/>
            </a:endParaRPr>
          </a:p>
          <a:p>
            <a:pPr lvl="1">
              <a:lnSpc>
                <a:spcPct val="90000"/>
              </a:lnSpc>
            </a:pPr>
            <a:endParaRPr lang="en-US" sz="2000">
              <a:latin typeface="Aptos Display" panose="020B00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694D2C-81AA-1861-9439-B8CD8D45E32F}"/>
              </a:ext>
            </a:extLst>
          </p:cNvPr>
          <p:cNvSpPr txBox="1"/>
          <p:nvPr/>
        </p:nvSpPr>
        <p:spPr>
          <a:xfrm>
            <a:off x="301812" y="1101164"/>
            <a:ext cx="3460376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latin typeface="Aptos Display" panose="020B0004020202020204" pitchFamily="34" charset="0"/>
              </a:rPr>
              <a:t>"My experience has been awesome! All of the member services are great, anytime I call they have been so helpful with all my needs! They are very kind, very patient, and they do everything I need them to do!"</a:t>
            </a:r>
            <a:endParaRPr lang="en-US">
              <a:latin typeface="Aptos Display" panose="020B0004020202020204" pitchFamily="34" charset="0"/>
            </a:endParaRPr>
          </a:p>
          <a:p>
            <a:pPr algn="ctr"/>
            <a:endParaRPr lang="en-US" sz="1600">
              <a:latin typeface="Aptos Display" panose="020B0004020202020204" pitchFamily="34" charset="0"/>
            </a:endParaRPr>
          </a:p>
          <a:p>
            <a:pPr algn="ctr"/>
            <a:r>
              <a:rPr lang="en-US" sz="1600" b="1">
                <a:latin typeface="Aptos Display" panose="020B0004020202020204" pitchFamily="34" charset="0"/>
              </a:rPr>
              <a:t>Liz, Suffolk County ​</a:t>
            </a:r>
            <a:endParaRPr lang="en-US" b="1">
              <a:latin typeface="Aptos Display" panose="020B00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4DB2B5-48C8-83A4-80CA-F14E13647766}"/>
              </a:ext>
            </a:extLst>
          </p:cNvPr>
          <p:cNvSpPr txBox="1"/>
          <p:nvPr/>
        </p:nvSpPr>
        <p:spPr>
          <a:xfrm>
            <a:off x="8078694" y="974165"/>
            <a:ext cx="3706906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latin typeface="Aptos Display" panose="020B0004020202020204" pitchFamily="34" charset="0"/>
              </a:rPr>
              <a:t>"The team at </a:t>
            </a:r>
            <a:r>
              <a:rPr lang="en-US" sz="1600" err="1">
                <a:latin typeface="Aptos Display" panose="020B0004020202020204" pitchFamily="34" charset="0"/>
              </a:rPr>
              <a:t>eternalHealth</a:t>
            </a:r>
            <a:r>
              <a:rPr lang="en-US" sz="1600">
                <a:latin typeface="Aptos Display" panose="020B0004020202020204" pitchFamily="34" charset="0"/>
              </a:rPr>
              <a:t> have taken great care of me and listened to my concerns without judgement. I really appreciate all the work they have done for me so far. They are like having a good friend you can trust, and I am so happy I joined their plan."</a:t>
            </a:r>
            <a:endParaRPr lang="en-US">
              <a:latin typeface="Aptos Display" panose="020B0004020202020204" pitchFamily="34" charset="0"/>
            </a:endParaRPr>
          </a:p>
          <a:p>
            <a:pPr algn="ctr"/>
            <a:endParaRPr lang="en-US" sz="1600">
              <a:latin typeface="Aptos Display" panose="020B0004020202020204" pitchFamily="34" charset="0"/>
            </a:endParaRPr>
          </a:p>
          <a:p>
            <a:pPr algn="ctr"/>
            <a:r>
              <a:rPr lang="en-US" sz="1600" b="1">
                <a:latin typeface="Aptos Display" panose="020B0004020202020204" pitchFamily="34" charset="0"/>
              </a:rPr>
              <a:t> William, Worcester County​</a:t>
            </a:r>
            <a:endParaRPr lang="en-US" b="1">
              <a:latin typeface="Aptos Display" panose="020B0004020202020204" pitchFamily="34" charset="0"/>
            </a:endParaRPr>
          </a:p>
        </p:txBody>
      </p:sp>
      <p:pic>
        <p:nvPicPr>
          <p:cNvPr id="10" name="Picture 17" descr="A person with white hair smiling&#10;&#10;Description automatically generated">
            <a:extLst>
              <a:ext uri="{FF2B5EF4-FFF2-40B4-BE49-F238E27FC236}">
                <a16:creationId xmlns:a16="http://schemas.microsoft.com/office/drawing/2014/main" id="{4338D7F5-E33B-EEC3-F852-18A96DCE83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28" t="2274" r="8476" b="7090"/>
          <a:stretch/>
        </p:blipFill>
        <p:spPr>
          <a:xfrm>
            <a:off x="764988" y="3655709"/>
            <a:ext cx="2526555" cy="2492026"/>
          </a:xfrm>
          <a:prstGeom prst="ellipse">
            <a:avLst/>
          </a:prstGeom>
        </p:spPr>
      </p:pic>
      <p:pic>
        <p:nvPicPr>
          <p:cNvPr id="12" name="Picture 18" descr="A person with a beard and mustache&#10;&#10;Description automatically generated">
            <a:extLst>
              <a:ext uri="{FF2B5EF4-FFF2-40B4-BE49-F238E27FC236}">
                <a16:creationId xmlns:a16="http://schemas.microsoft.com/office/drawing/2014/main" id="{346F9FC8-2736-DCA8-4215-693A1282AF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047" y="1098192"/>
            <a:ext cx="2743200" cy="27192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58615D-FC93-DD4A-E853-A1C785F4B8E9}"/>
              </a:ext>
            </a:extLst>
          </p:cNvPr>
          <p:cNvSpPr txBox="1"/>
          <p:nvPr/>
        </p:nvSpPr>
        <p:spPr>
          <a:xfrm>
            <a:off x="3135028" y="6137054"/>
            <a:ext cx="6966503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1">
              <a:lnSpc>
                <a:spcPct val="90000"/>
              </a:lnSpc>
            </a:pPr>
            <a:endParaRPr lang="en-US" sz="2000">
              <a:latin typeface="Montserrat"/>
            </a:endParaRPr>
          </a:p>
          <a:p>
            <a:pPr lvl="1">
              <a:lnSpc>
                <a:spcPct val="90000"/>
              </a:lnSpc>
            </a:pPr>
            <a:endParaRPr lang="en-US" sz="2000">
              <a:latin typeface="Montserra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161616-71B1-B98B-1946-32A7BF900233}"/>
              </a:ext>
            </a:extLst>
          </p:cNvPr>
          <p:cNvSpPr txBox="1"/>
          <p:nvPr/>
        </p:nvSpPr>
        <p:spPr>
          <a:xfrm>
            <a:off x="2602854" y="6126372"/>
            <a:ext cx="674126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1" algn="ctr">
              <a:lnSpc>
                <a:spcPct val="90000"/>
              </a:lnSpc>
            </a:pPr>
            <a:r>
              <a:rPr lang="en-US" sz="1600">
                <a:latin typeface="Aptos Display" panose="020B0004020202020204" pitchFamily="34" charset="0"/>
              </a:rPr>
              <a:t>Testimonials are provided by actual eternalHealth members.</a:t>
            </a:r>
          </a:p>
          <a:p>
            <a:pPr lvl="1" algn="ctr">
              <a:lnSpc>
                <a:spcPct val="90000"/>
              </a:lnSpc>
            </a:pPr>
            <a:r>
              <a:rPr lang="en-US" sz="1600">
                <a:latin typeface="Aptos Display" panose="020B0004020202020204" pitchFamily="34" charset="0"/>
              </a:rPr>
              <a:t>Images do not depict actual eternalHealth members.</a:t>
            </a:r>
            <a:endParaRPr lang="en-US" b="1">
              <a:latin typeface="Aptos Display" panose="020B0004020202020204" pitchFamily="34" charset="0"/>
            </a:endParaRPr>
          </a:p>
          <a:p>
            <a:pPr lvl="1">
              <a:lnSpc>
                <a:spcPct val="90000"/>
              </a:lnSpc>
            </a:pPr>
            <a:endParaRPr lang="en-US" sz="2000">
              <a:latin typeface="Aptos Display" panose="020B0004020202020204" pitchFamily="34" charset="0"/>
            </a:endParaRPr>
          </a:p>
          <a:p>
            <a:pPr lvl="1">
              <a:lnSpc>
                <a:spcPct val="90000"/>
              </a:lnSpc>
            </a:pPr>
            <a:endParaRPr lang="en-US" sz="2000"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127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7894F-C037-B295-7A03-D669A5C15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Massachusetts Plans Overview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1F894D-E21E-61C8-3F00-3B241F1C0744}"/>
              </a:ext>
            </a:extLst>
          </p:cNvPr>
          <p:cNvSpPr txBox="1"/>
          <p:nvPr/>
        </p:nvSpPr>
        <p:spPr>
          <a:xfrm>
            <a:off x="2399479" y="1882323"/>
            <a:ext cx="3381551" cy="26485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00" cap="none" spc="0" normalizeH="0" baseline="0" noProof="0" dirty="0" err="1">
                <a:ln>
                  <a:noFill/>
                </a:ln>
                <a:solidFill>
                  <a:srgbClr val="7AC046"/>
                </a:solidFill>
                <a:effectLst/>
                <a:uLnTx/>
                <a:uFillTx/>
                <a:latin typeface="Futura PT Book"/>
                <a:ea typeface="Calibri" panose="020F0502020204030204" pitchFamily="34" charset="0"/>
                <a:cs typeface="Times New Roman" panose="02020603050405020304" pitchFamily="18" charset="0"/>
              </a:rPr>
              <a:t>eternalHealth</a:t>
            </a:r>
            <a:r>
              <a:rPr kumimoji="0" 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7AC046"/>
                </a:solidFill>
                <a:effectLst/>
                <a:uLnTx/>
                <a:uFillTx/>
                <a:latin typeface="Futura PT Book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>
                <a:solidFill>
                  <a:srgbClr val="7AC046"/>
                </a:solidFill>
                <a:latin typeface="Futura PT Book"/>
                <a:ea typeface="Calibri" panose="020F0502020204030204" pitchFamily="34" charset="0"/>
                <a:cs typeface="Times New Roman" panose="02020603050405020304" pitchFamily="18" charset="0"/>
              </a:rPr>
              <a:t>Forever</a:t>
            </a:r>
            <a:endParaRPr kumimoji="0" lang="en-US" sz="1600" b="1" i="0" u="none" strike="noStrike" kern="100" cap="none" spc="0" normalizeH="0" baseline="0" noProof="0" dirty="0">
              <a:ln>
                <a:noFill/>
              </a:ln>
              <a:solidFill>
                <a:srgbClr val="7AC046"/>
              </a:solidFill>
              <a:effectLst/>
              <a:uLnTx/>
              <a:uFillTx/>
              <a:latin typeface="Futura PT Book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7AC046"/>
                </a:solidFill>
                <a:effectLst/>
                <a:uLnTx/>
                <a:uFillTx/>
                <a:latin typeface="Futura PT Book"/>
                <a:ea typeface="Calibri" panose="020F0502020204030204" pitchFamily="34" charset="0"/>
                <a:cs typeface="Times New Roman" panose="02020603050405020304" pitchFamily="18" charset="0"/>
              </a:rPr>
              <a:t>(HMO)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1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est fit for an individual that will need access to affordable care and extra benefits like dental, OTC, and transportation without having to pay for a monthly premium. This individual does not travel much, or at all as they must see in-networks providers, unless it is urgent or emergency care outside of Massachusetts</a:t>
            </a:r>
            <a:r>
              <a:rPr lang="en-US" sz="1200" kern="100" dirty="0">
                <a:solidFill>
                  <a:prstClr val="black"/>
                </a:solidFill>
                <a:latin typeface="Futura PT Book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1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 PT Book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Futura PT Book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95A965-92FC-1FEE-0AD0-DE3B3D485B04}"/>
              </a:ext>
            </a:extLst>
          </p:cNvPr>
          <p:cNvSpPr txBox="1"/>
          <p:nvPr/>
        </p:nvSpPr>
        <p:spPr>
          <a:xfrm>
            <a:off x="8024597" y="2732047"/>
            <a:ext cx="3535848" cy="3672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00" cap="none" spc="0" normalizeH="0" baseline="0" noProof="0" dirty="0" err="1">
                <a:ln>
                  <a:noFill/>
                </a:ln>
                <a:solidFill>
                  <a:srgbClr val="7AC046"/>
                </a:solidFill>
                <a:effectLst/>
                <a:uLnTx/>
                <a:uFillTx/>
                <a:latin typeface="Futura PT Book"/>
                <a:ea typeface="Calibri" panose="020F0502020204030204" pitchFamily="34" charset="0"/>
                <a:cs typeface="Times New Roman" panose="02020603050405020304" pitchFamily="18" charset="0"/>
              </a:rPr>
              <a:t>eternalHealth</a:t>
            </a:r>
            <a:r>
              <a:rPr kumimoji="0" 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7AC046"/>
                </a:solidFill>
                <a:effectLst/>
                <a:uLnTx/>
                <a:uFillTx/>
                <a:latin typeface="Futura PT Book"/>
                <a:ea typeface="Calibri" panose="020F0502020204030204" pitchFamily="34" charset="0"/>
                <a:cs typeface="Times New Roman" panose="02020603050405020304" pitchFamily="18" charset="0"/>
              </a:rPr>
              <a:t> Give Back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7AC046"/>
                </a:solidFill>
                <a:effectLst/>
                <a:uLnTx/>
                <a:uFillTx/>
                <a:latin typeface="Futura PT Book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600" b="1" kern="100" dirty="0">
                <a:solidFill>
                  <a:srgbClr val="7AC046"/>
                </a:solidFill>
                <a:latin typeface="Futura PT Book"/>
                <a:ea typeface="Calibri" panose="020F0502020204030204" pitchFamily="34" charset="0"/>
                <a:cs typeface="Times New Roman" panose="02020603050405020304" pitchFamily="18" charset="0"/>
              </a:rPr>
              <a:t>PPO</a:t>
            </a:r>
            <a:r>
              <a:rPr kumimoji="0" 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7AC046"/>
                </a:solidFill>
                <a:effectLst/>
                <a:uLnTx/>
                <a:uFillTx/>
                <a:latin typeface="Futura PT Book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2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Best for those who are new to Medicare and/or have low medical needs as this plan will have higher copays and coinsurance for some benefits but it will give them back $70 per month into their Part B Premium. It is important to inform your clients that there is often a 3-4 month wait period, and CMS will work directly with Social Security to reduce their Part B premium. This plan is not suited for those who do not pay a Part B premium, as they would not receive the “Give Back”.</a:t>
            </a:r>
            <a:endParaRPr lang="en-US" sz="12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1600" b="1" kern="100" dirty="0">
              <a:solidFill>
                <a:srgbClr val="7AC046"/>
              </a:solidFill>
              <a:latin typeface="Futura PT Book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00" cap="none" spc="0" normalizeH="0" baseline="0" noProof="0" dirty="0">
              <a:ln>
                <a:noFill/>
              </a:ln>
              <a:solidFill>
                <a:srgbClr val="7AC046"/>
              </a:solidFill>
              <a:effectLst/>
              <a:uLnTx/>
              <a:uFillTx/>
              <a:latin typeface="Futura PT Book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0B501-0003-9EA8-74C4-956743A22AE6}"/>
              </a:ext>
            </a:extLst>
          </p:cNvPr>
          <p:cNvSpPr txBox="1"/>
          <p:nvPr/>
        </p:nvSpPr>
        <p:spPr>
          <a:xfrm>
            <a:off x="4327608" y="4776816"/>
            <a:ext cx="3532461" cy="1233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00" cap="none" spc="0" normalizeH="0" baseline="0" noProof="0" dirty="0" err="1">
                <a:ln>
                  <a:noFill/>
                </a:ln>
                <a:solidFill>
                  <a:srgbClr val="7AC046"/>
                </a:solidFill>
                <a:effectLst/>
                <a:uLnTx/>
                <a:uFillTx/>
                <a:latin typeface="Futura PT Book"/>
                <a:ea typeface="Calibri" panose="020F0502020204030204" pitchFamily="34" charset="0"/>
                <a:cs typeface="Times New Roman" panose="02020603050405020304" pitchFamily="18" charset="0"/>
              </a:rPr>
              <a:t>eternalHealth</a:t>
            </a:r>
            <a:r>
              <a:rPr kumimoji="0" 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7AC046"/>
                </a:solidFill>
                <a:effectLst/>
                <a:uLnTx/>
                <a:uFillTx/>
                <a:latin typeface="Futura PT Book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>
                <a:solidFill>
                  <a:srgbClr val="7AC046"/>
                </a:solidFill>
                <a:latin typeface="Futura PT Book"/>
                <a:ea typeface="Calibri" panose="020F0502020204030204" pitchFamily="34" charset="0"/>
                <a:cs typeface="Times New Roman" panose="02020603050405020304" pitchFamily="18" charset="0"/>
              </a:rPr>
              <a:t>Freedom</a:t>
            </a:r>
            <a:r>
              <a:rPr kumimoji="0" 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7AC046"/>
                </a:solidFill>
                <a:effectLst/>
                <a:uLnTx/>
                <a:uFillTx/>
                <a:latin typeface="Futura PT Book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600" b="1" kern="100" dirty="0">
                <a:solidFill>
                  <a:srgbClr val="7AC046"/>
                </a:solidFill>
                <a:latin typeface="Futura PT Book"/>
                <a:ea typeface="Calibri" panose="020F0502020204030204" pitchFamily="34" charset="0"/>
                <a:cs typeface="Times New Roman" panose="02020603050405020304" pitchFamily="18" charset="0"/>
              </a:rPr>
              <a:t>PPO</a:t>
            </a:r>
            <a:r>
              <a:rPr kumimoji="0" 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7AC046"/>
                </a:solidFill>
                <a:effectLst/>
                <a:uLnTx/>
                <a:uFillTx/>
                <a:latin typeface="Futura PT Book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PT Book"/>
                <a:ea typeface="Calibri" panose="020F0502020204030204" pitchFamily="34" charset="0"/>
                <a:cs typeface="Times New Roman" panose="02020603050405020304" pitchFamily="18" charset="0"/>
              </a:rPr>
              <a:t>Designed </a:t>
            </a:r>
            <a:r>
              <a:rPr lang="en-US" sz="1200" kern="100" dirty="0">
                <a:solidFill>
                  <a:prstClr val="black"/>
                </a:solidFill>
                <a:latin typeface="Futura PT Book"/>
                <a:ea typeface="Calibri" panose="020F0502020204030204" pitchFamily="34" charset="0"/>
                <a:cs typeface="Times New Roman" panose="02020603050405020304" pitchFamily="18" charset="0"/>
              </a:rPr>
              <a:t>to give you the freedom to choose your providers, this plan does come with higher out-of-network costs but will keep you covered as you travel in and out of network.</a:t>
            </a:r>
            <a:endParaRPr kumimoji="0" lang="en-US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 PT Book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DA0A9-EA92-F613-518B-D18DCFCBC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539" y="4426806"/>
            <a:ext cx="2050070" cy="2074671"/>
          </a:xfrm>
          <a:prstGeom prst="ellipse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156AEE-0674-A1EC-9EB5-408E65E4A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556" y="2272212"/>
            <a:ext cx="2009071" cy="20746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549D15-F9AF-B784-59B8-BEF6E24D32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150" y="1627774"/>
            <a:ext cx="2011873" cy="2093326"/>
          </a:xfrm>
          <a:prstGeom prst="ellipse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34CD0D-2A6A-A994-68E6-399463E0B521}"/>
              </a:ext>
            </a:extLst>
          </p:cNvPr>
          <p:cNvSpPr txBox="1"/>
          <p:nvPr/>
        </p:nvSpPr>
        <p:spPr>
          <a:xfrm>
            <a:off x="99203" y="905302"/>
            <a:ext cx="11306734" cy="598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PT Book"/>
                <a:ea typeface="Calibri" panose="020F0502020204030204" pitchFamily="34" charset="0"/>
                <a:cs typeface="Times New Roman" panose="02020603050405020304" pitchFamily="18" charset="0"/>
              </a:rPr>
              <a:t>We know that everyone has different needs, which is why we crafted </a:t>
            </a:r>
            <a:r>
              <a:rPr lang="en-US" sz="1600" kern="100" dirty="0">
                <a:solidFill>
                  <a:prstClr val="black"/>
                </a:solidFill>
                <a:latin typeface="Futura PT Book"/>
                <a:ea typeface="Calibri" panose="020F0502020204030204" pitchFamily="34" charset="0"/>
                <a:cs typeface="Times New Roman" panose="02020603050405020304" pitchFamily="18" charset="0"/>
              </a:rPr>
              <a:t>three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PT Book"/>
                <a:ea typeface="Calibri" panose="020F0502020204030204" pitchFamily="34" charset="0"/>
                <a:cs typeface="Times New Roman" panose="02020603050405020304" pitchFamily="18" charset="0"/>
              </a:rPr>
              <a:t> plans that allow you to find a plan that best fits you and your lifestyle.</a:t>
            </a:r>
          </a:p>
        </p:txBody>
      </p:sp>
    </p:spTree>
    <p:extLst>
      <p:ext uri="{BB962C8B-B14F-4D97-AF65-F5344CB8AC3E}">
        <p14:creationId xmlns:p14="http://schemas.microsoft.com/office/powerpoint/2010/main" val="575116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E3647-EFA7-4C55-CED6-AB0E088C5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Next, we are going to review…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0FBFE-0A36-93A7-DFFC-0FD754CA1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91" y="1464414"/>
            <a:ext cx="9769642" cy="3760729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Aptos Display" panose="020B0004020202020204" pitchFamily="34" charset="0"/>
              </a:rPr>
              <a:t>Plan Benefits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Aptos Display" panose="020B0004020202020204" pitchFamily="34" charset="0"/>
              </a:rPr>
              <a:t>Formulary (</a:t>
            </a:r>
            <a:r>
              <a:rPr lang="en-US" sz="2400" dirty="0">
                <a:latin typeface="Aptos Display" panose="020B0004020202020204" pitchFamily="34" charset="0"/>
              </a:rPr>
              <a:t>How to look up covered medications)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Aptos Display" panose="020B0004020202020204" pitchFamily="34" charset="0"/>
              </a:rPr>
              <a:t>Providers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Aptos Display" panose="020B0004020202020204" pitchFamily="34" charset="0"/>
              </a:rPr>
              <a:t>How to enroll</a:t>
            </a:r>
          </a:p>
        </p:txBody>
      </p:sp>
    </p:spTree>
    <p:extLst>
      <p:ext uri="{BB962C8B-B14F-4D97-AF65-F5344CB8AC3E}">
        <p14:creationId xmlns:p14="http://schemas.microsoft.com/office/powerpoint/2010/main" val="3865221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" name="Picture 30" descr="Image result for hi res Thank You Blue PNG gaphic">
            <a:extLst>
              <a:ext uri="{FF2B5EF4-FFF2-40B4-BE49-F238E27FC236}">
                <a16:creationId xmlns:a16="http://schemas.microsoft.com/office/drawing/2014/main" id="{3F52D8E3-EB20-A258-3995-78F5218EC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601" y="339082"/>
            <a:ext cx="4040798" cy="313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D19FF5-5711-659E-2335-87BC8CB605AC}"/>
              </a:ext>
            </a:extLst>
          </p:cNvPr>
          <p:cNvSpPr txBox="1"/>
          <p:nvPr/>
        </p:nvSpPr>
        <p:spPr>
          <a:xfrm>
            <a:off x="2157046" y="4103077"/>
            <a:ext cx="7877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PT Book"/>
                <a:ea typeface="+mn-ea"/>
                <a:cs typeface="+mn-cs"/>
              </a:rPr>
              <a:t>&lt;Insert Name&gt;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PT Book"/>
                <a:ea typeface="+mn-ea"/>
                <a:cs typeface="+mn-cs"/>
              </a:rPr>
              <a:t>&lt;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PT Book"/>
                <a:ea typeface="+mn-ea"/>
                <a:cs typeface="+mn-cs"/>
              </a:rPr>
              <a:t>Insert Phone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PT Book"/>
                <a:ea typeface="+mn-ea"/>
                <a:cs typeface="+mn-cs"/>
              </a:rPr>
              <a:t>&gt;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PT Book"/>
                <a:ea typeface="+mn-ea"/>
                <a:cs typeface="+mn-cs"/>
              </a:rPr>
              <a:t>&lt;Insert Email&gt;</a:t>
            </a:r>
          </a:p>
        </p:txBody>
      </p:sp>
    </p:spTree>
    <p:extLst>
      <p:ext uri="{BB962C8B-B14F-4D97-AF65-F5344CB8AC3E}">
        <p14:creationId xmlns:p14="http://schemas.microsoft.com/office/powerpoint/2010/main" val="3623381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9F1C8D-EEDE-68CF-71E7-9DDFD0029FE0}"/>
              </a:ext>
            </a:extLst>
          </p:cNvPr>
          <p:cNvSpPr/>
          <p:nvPr/>
        </p:nvSpPr>
        <p:spPr>
          <a:xfrm>
            <a:off x="0" y="1388853"/>
            <a:ext cx="7168551" cy="4528868"/>
          </a:xfrm>
          <a:prstGeom prst="rect">
            <a:avLst/>
          </a:prstGeom>
          <a:solidFill>
            <a:srgbClr val="78BE2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75D71E-FD27-C6A1-1F94-6247321DC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730471-DA7F-1F1A-FF24-96A881688785}"/>
              </a:ext>
            </a:extLst>
          </p:cNvPr>
          <p:cNvSpPr txBox="1"/>
          <p:nvPr/>
        </p:nvSpPr>
        <p:spPr>
          <a:xfrm>
            <a:off x="759124" y="1495638"/>
            <a:ext cx="68838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>
                <a:latin typeface="Aptos Display" panose="020B0004020202020204" pitchFamily="34" charset="0"/>
              </a:rPr>
              <a:t>About me: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>
                <a:latin typeface="Aptos Display" panose="020B0004020202020204" pitchFamily="34" charset="0"/>
              </a:rPr>
              <a:t>I am a licensed and certified eternalHealth plan representative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>
                <a:latin typeface="Aptos Display" panose="020B0004020202020204" pitchFamily="34" charset="0"/>
              </a:rPr>
              <a:t>I do not represent the government, Medicare, or Medicaid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00CD13-8C75-5559-58AF-3DF97E120B8C}"/>
              </a:ext>
            </a:extLst>
          </p:cNvPr>
          <p:cNvSpPr txBox="1"/>
          <p:nvPr/>
        </p:nvSpPr>
        <p:spPr>
          <a:xfrm>
            <a:off x="759124" y="3454147"/>
            <a:ext cx="648292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>
                <a:latin typeface="Aptos Display" panose="020B0004020202020204" pitchFamily="34" charset="0"/>
              </a:rPr>
              <a:t>During this time, we will discuss: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ptos Display" panose="020B0004020202020204" pitchFamily="34" charset="0"/>
              </a:rPr>
              <a:t>About eternalHealth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ptos Display" panose="020B0004020202020204" pitchFamily="34" charset="0"/>
              </a:rPr>
              <a:t>Introduction to Medicare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ptos Display" panose="020B0004020202020204" pitchFamily="34" charset="0"/>
              </a:rPr>
              <a:t>Important Medicare Terms and Phrases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ptos Display" panose="020B0004020202020204" pitchFamily="34" charset="0"/>
              </a:rPr>
              <a:t>eternalHealth Plans and benefits</a:t>
            </a:r>
          </a:p>
        </p:txBody>
      </p:sp>
      <p:pic>
        <p:nvPicPr>
          <p:cNvPr id="7" name="Graphic 6" descr="Clock outline">
            <a:extLst>
              <a:ext uri="{FF2B5EF4-FFF2-40B4-BE49-F238E27FC236}">
                <a16:creationId xmlns:a16="http://schemas.microsoft.com/office/drawing/2014/main" id="{9789F633-A136-BCDB-EDF0-210BC6EC4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17455" y="1842471"/>
            <a:ext cx="3122763" cy="312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30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4946E8-A1A1-6139-8956-7496BD4EDB7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167068"/>
            <a:ext cx="10515600" cy="4351338"/>
          </a:xfrm>
        </p:spPr>
        <p:txBody>
          <a:bodyPr anchor="ctr"/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eternalHealth is an HMO plan with a Medicare contract for HMO and PPO offerings. Enrollment in eternalHealth depends on contract renewal.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Out-of-network/non-contracted providers are under no obligation to treat Plan members, except in emergency situations. Please call our customer service number at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+mj-lt"/>
              </a:rPr>
              <a:t>1 (800)680-4568 (TTY 711), </a:t>
            </a:r>
            <a:r>
              <a:rPr lang="en-US" sz="1800" i="1" u="none" strike="noStrike" baseline="0" dirty="0">
                <a:solidFill>
                  <a:srgbClr val="000000"/>
                </a:solidFill>
                <a:latin typeface="+mj-lt"/>
              </a:rPr>
              <a:t>Oct 1 – Mar 31, 8am – 8pm, 7 days a week, and Apr 1 – Sep 30, 8am – 8pm Monday- Friday.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or see your 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Evidence of Coverage (EOC) for more information, including the cost-sharing that applies to out-of-network services. </a:t>
            </a:r>
          </a:p>
          <a:p>
            <a:r>
              <a:rPr lang="en-US" sz="1800" dirty="0">
                <a:solidFill>
                  <a:srgbClr val="000000"/>
                </a:solidFill>
                <a:latin typeface="+mj-lt"/>
              </a:rPr>
              <a:t>You have the right to get Medicare information in an accessible format, like large print, Braille, or audio. You also have the right to file a complaint if you feel you’ve been discriminated against. Visit </a:t>
            </a:r>
            <a:r>
              <a:rPr lang="en-US" sz="1800" dirty="0">
                <a:solidFill>
                  <a:srgbClr val="000000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Medicare.gov/about-us/accessibility-nondiscrimination-notice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, or call 1-800-MEDICARE (1-800-633-4227) for more information. TTY users can call 1-877-486-2048.</a:t>
            </a:r>
          </a:p>
        </p:txBody>
      </p:sp>
    </p:spTree>
    <p:extLst>
      <p:ext uri="{BB962C8B-B14F-4D97-AF65-F5344CB8AC3E}">
        <p14:creationId xmlns:p14="http://schemas.microsoft.com/office/powerpoint/2010/main" val="2332502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D62C0D-E619-4558-3F99-E08E19E11F18}"/>
              </a:ext>
            </a:extLst>
          </p:cNvPr>
          <p:cNvSpPr/>
          <p:nvPr/>
        </p:nvSpPr>
        <p:spPr>
          <a:xfrm>
            <a:off x="8305800" y="0"/>
            <a:ext cx="3886200" cy="6858000"/>
          </a:xfrm>
          <a:prstGeom prst="rect">
            <a:avLst/>
          </a:prstGeom>
          <a:solidFill>
            <a:srgbClr val="78BE2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CD6142-D297-400D-6A3E-D68BEA17F8D7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Why eternalHealth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A501E39-779A-612C-8DFF-2B7721E0A0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4177549"/>
              </p:ext>
            </p:extLst>
          </p:nvPr>
        </p:nvGraphicFramePr>
        <p:xfrm>
          <a:off x="807720" y="1234439"/>
          <a:ext cx="6498336" cy="2917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F37B541-806E-B47F-DC1A-C13FDA546662}"/>
              </a:ext>
            </a:extLst>
          </p:cNvPr>
          <p:cNvSpPr txBox="1"/>
          <p:nvPr/>
        </p:nvSpPr>
        <p:spPr>
          <a:xfrm>
            <a:off x="438913" y="4793443"/>
            <a:ext cx="70774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eternalHealth has a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unique backend system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that allows for us to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save on Administrative costs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. We use these savings to allocate dollars to delivering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</a:rPr>
              <a:t>white glove customer service and sustainable products.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7CE7EE-D1C8-C890-76AB-6DFE85492FED}"/>
              </a:ext>
            </a:extLst>
          </p:cNvPr>
          <p:cNvSpPr txBox="1"/>
          <p:nvPr/>
        </p:nvSpPr>
        <p:spPr>
          <a:xfrm>
            <a:off x="8095488" y="1967061"/>
            <a:ext cx="409651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1">
              <a:spcBef>
                <a:spcPts val="0"/>
              </a:spcBef>
              <a:spcAft>
                <a:spcPts val="2400"/>
              </a:spcAft>
              <a:tabLst>
                <a:tab pos="914400" algn="l"/>
              </a:tabLst>
            </a:pPr>
            <a:r>
              <a:rPr lang="en-US" dirty="0">
                <a:solidFill>
                  <a:srgbClr val="000000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Started in 2019 in 3 Counties </a:t>
            </a:r>
            <a:r>
              <a:rPr lang="en-US" b="1" dirty="0">
                <a:solidFill>
                  <a:srgbClr val="000000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Today we have 6 Counties in MA and 2 Counties </a:t>
            </a:r>
            <a:r>
              <a:rPr lang="en-US" b="1" dirty="0">
                <a:solidFill>
                  <a:srgbClr val="000000"/>
                </a:solidFill>
                <a:latin typeface="Aptos Display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</a:t>
            </a:r>
            <a:r>
              <a:rPr lang="en-US" b="1" dirty="0">
                <a:solidFill>
                  <a:srgbClr val="000000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n AZ</a:t>
            </a:r>
            <a:endParaRPr lang="en-US" b="1" dirty="0">
              <a:solidFill>
                <a:srgbClr val="000000"/>
              </a:solidFill>
              <a:latin typeface="Aptos Display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R="0" lvl="1">
              <a:spcBef>
                <a:spcPts val="0"/>
              </a:spcBef>
              <a:spcAft>
                <a:spcPts val="2400"/>
              </a:spcAft>
              <a:tabLst>
                <a:tab pos="914400" algn="l"/>
              </a:tabLst>
            </a:pPr>
            <a:r>
              <a:rPr lang="en-US" dirty="0">
                <a:solidFill>
                  <a:srgbClr val="000000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We have grown membership by over 500% in the last year</a:t>
            </a:r>
            <a:endParaRPr lang="en-US" dirty="0">
              <a:latin typeface="Aptos Display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R="0" lvl="1">
              <a:spcBef>
                <a:spcPts val="0"/>
              </a:spcBef>
              <a:spcAft>
                <a:spcPts val="2400"/>
              </a:spcAft>
              <a:tabLst>
                <a:tab pos="914400" algn="l"/>
              </a:tabLst>
            </a:pPr>
            <a:r>
              <a:rPr lang="en-US" dirty="0">
                <a:solidFill>
                  <a:srgbClr val="000000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We offer </a:t>
            </a:r>
            <a:r>
              <a:rPr lang="en-US" b="1" dirty="0">
                <a:solidFill>
                  <a:srgbClr val="000000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rich and stable benefits </a:t>
            </a:r>
            <a:r>
              <a:rPr lang="en-US" dirty="0">
                <a:solidFill>
                  <a:srgbClr val="000000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allowing </a:t>
            </a:r>
            <a:r>
              <a:rPr lang="en-US" b="1" dirty="0">
                <a:solidFill>
                  <a:srgbClr val="000000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low-cost access to care </a:t>
            </a:r>
            <a:r>
              <a:rPr lang="en-US" dirty="0">
                <a:solidFill>
                  <a:srgbClr val="000000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and </a:t>
            </a:r>
            <a:r>
              <a:rPr lang="en-US" b="1" dirty="0">
                <a:solidFill>
                  <a:srgbClr val="000000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whole-body health</a:t>
            </a:r>
            <a:endParaRPr lang="en-US" b="1" dirty="0">
              <a:effectLst/>
              <a:latin typeface="Aptos Display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452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9EC74B-FB57-20C4-F9C1-9EA2A5C6E312}"/>
              </a:ext>
            </a:extLst>
          </p:cNvPr>
          <p:cNvSpPr txBox="1"/>
          <p:nvPr/>
        </p:nvSpPr>
        <p:spPr>
          <a:xfrm>
            <a:off x="2423160" y="2726148"/>
            <a:ext cx="7089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AEDB"/>
                </a:solidFill>
                <a:effectLst/>
                <a:uLnTx/>
                <a:uFillTx/>
                <a:latin typeface="Futura PT Book"/>
                <a:ea typeface="+mn-ea"/>
                <a:cs typeface="+mn-cs"/>
              </a:rPr>
              <a:t>Introduction to Medicare</a:t>
            </a:r>
          </a:p>
        </p:txBody>
      </p:sp>
    </p:spTree>
    <p:extLst>
      <p:ext uri="{BB962C8B-B14F-4D97-AF65-F5344CB8AC3E}">
        <p14:creationId xmlns:p14="http://schemas.microsoft.com/office/powerpoint/2010/main" val="1818469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FFA088-B220-61BA-DEB8-BF752A1F2C90}"/>
              </a:ext>
            </a:extLst>
          </p:cNvPr>
          <p:cNvSpPr/>
          <p:nvPr/>
        </p:nvSpPr>
        <p:spPr>
          <a:xfrm>
            <a:off x="5296619" y="2044461"/>
            <a:ext cx="6895381" cy="4813539"/>
          </a:xfrm>
          <a:prstGeom prst="rect">
            <a:avLst/>
          </a:prstGeom>
          <a:solidFill>
            <a:srgbClr val="78BE2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561164-59BA-0888-0C60-E730B57DD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Medicare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198A5-4762-DE8B-9DD5-D90CE9236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3433" y="2590572"/>
            <a:ext cx="6025552" cy="1608598"/>
          </a:xfrm>
        </p:spPr>
        <p:txBody>
          <a:bodyPr/>
          <a:lstStyle/>
          <a:p>
            <a:r>
              <a:rPr lang="en-US" sz="2000" b="1">
                <a:latin typeface="Aptos Display" panose="020B0004020202020204" pitchFamily="34" charset="0"/>
              </a:rPr>
              <a:t>What is Medicare</a:t>
            </a:r>
          </a:p>
          <a:p>
            <a:r>
              <a:rPr lang="en-US" sz="1600">
                <a:latin typeface="Aptos Display" panose="020B0004020202020204" pitchFamily="34" charset="0"/>
              </a:rPr>
              <a:t>Medicare is a program administered and regulated by the Centers for Medicare &amp; Medicaid Services (CMS)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EACE1FF-04E3-38A3-8D72-9E4B56078434}"/>
              </a:ext>
            </a:extLst>
          </p:cNvPr>
          <p:cNvSpPr txBox="1">
            <a:spLocks/>
          </p:cNvSpPr>
          <p:nvPr/>
        </p:nvSpPr>
        <p:spPr>
          <a:xfrm>
            <a:off x="5693433" y="4267428"/>
            <a:ext cx="6025552" cy="2033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latin typeface="Aptos Display" panose="020B0004020202020204" pitchFamily="34" charset="0"/>
              </a:rPr>
              <a:t>You are eligible for Medicare if  you are: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>
                <a:latin typeface="Aptos Display" panose="020B0004020202020204" pitchFamily="34" charset="0"/>
              </a:rPr>
              <a:t>Age 65 or older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>
                <a:latin typeface="Aptos Display" panose="020B0004020202020204" pitchFamily="34" charset="0"/>
              </a:rPr>
              <a:t>Under 65 with certain disabilities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>
                <a:latin typeface="Aptos Display" panose="020B0004020202020204" pitchFamily="34" charset="0"/>
              </a:rPr>
              <a:t>A citizen or permanent resident of the United States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>
                <a:latin typeface="Aptos Display" panose="020B0004020202020204" pitchFamily="34" charset="0"/>
              </a:rPr>
              <a:t>Any age with end-stage renal disease (ESRD) or Lou Gehrig’s disease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85366D3-5B4F-85EE-E3FF-4B925519A2CC}"/>
              </a:ext>
            </a:extLst>
          </p:cNvPr>
          <p:cNvSpPr/>
          <p:nvPr/>
        </p:nvSpPr>
        <p:spPr>
          <a:xfrm>
            <a:off x="733245" y="3091431"/>
            <a:ext cx="1388853" cy="842162"/>
          </a:xfrm>
          <a:prstGeom prst="round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latin typeface="Aptos Display" panose="020B0004020202020204" pitchFamily="34" charset="0"/>
              </a:rPr>
              <a:t>Part A:</a:t>
            </a:r>
          </a:p>
          <a:p>
            <a:pPr algn="ctr"/>
            <a:r>
              <a:rPr lang="en-US" sz="1400">
                <a:latin typeface="Aptos Display" panose="020B0004020202020204" pitchFamily="34" charset="0"/>
              </a:rPr>
              <a:t>Hospital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4462546-CCFF-9461-2D0D-A45BC001DA91}"/>
              </a:ext>
            </a:extLst>
          </p:cNvPr>
          <p:cNvSpPr/>
          <p:nvPr/>
        </p:nvSpPr>
        <p:spPr>
          <a:xfrm>
            <a:off x="2828026" y="5000859"/>
            <a:ext cx="1388853" cy="842162"/>
          </a:xfrm>
          <a:prstGeom prst="round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latin typeface="Aptos Display" panose="020B0004020202020204" pitchFamily="34" charset="0"/>
              </a:rPr>
              <a:t>Part D: </a:t>
            </a:r>
          </a:p>
          <a:p>
            <a:pPr algn="ctr"/>
            <a:r>
              <a:rPr lang="en-US" sz="1400">
                <a:latin typeface="Aptos Display" panose="020B0004020202020204" pitchFamily="34" charset="0"/>
              </a:rPr>
              <a:t>Drug Benefits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645D9A-D44F-C8CA-9A12-C5DA1389562A}"/>
              </a:ext>
            </a:extLst>
          </p:cNvPr>
          <p:cNvSpPr/>
          <p:nvPr/>
        </p:nvSpPr>
        <p:spPr>
          <a:xfrm>
            <a:off x="733245" y="5000859"/>
            <a:ext cx="1388853" cy="842162"/>
          </a:xfrm>
          <a:prstGeom prst="round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latin typeface="Aptos Display" panose="020B0004020202020204" pitchFamily="34" charset="0"/>
              </a:rPr>
              <a:t>Part C: </a:t>
            </a:r>
            <a:r>
              <a:rPr lang="en-US" sz="1400">
                <a:latin typeface="Aptos Display" panose="020B0004020202020204" pitchFamily="34" charset="0"/>
              </a:rPr>
              <a:t>Medicare Advantage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D9FB7B5-9091-21B5-E78A-0FED5965D372}"/>
              </a:ext>
            </a:extLst>
          </p:cNvPr>
          <p:cNvSpPr/>
          <p:nvPr/>
        </p:nvSpPr>
        <p:spPr>
          <a:xfrm>
            <a:off x="2823713" y="3091431"/>
            <a:ext cx="1388853" cy="842162"/>
          </a:xfrm>
          <a:prstGeom prst="round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latin typeface="Aptos Display" panose="020B0004020202020204" pitchFamily="34" charset="0"/>
              </a:rPr>
              <a:t>Part B: </a:t>
            </a:r>
            <a:r>
              <a:rPr lang="en-US" sz="1400">
                <a:latin typeface="Aptos Display" panose="020B0004020202020204" pitchFamily="34" charset="0"/>
              </a:rPr>
              <a:t>Medical</a:t>
            </a:r>
          </a:p>
        </p:txBody>
      </p:sp>
      <p:pic>
        <p:nvPicPr>
          <p:cNvPr id="11" name="Graphic 10" descr="IV outline">
            <a:extLst>
              <a:ext uri="{FF2B5EF4-FFF2-40B4-BE49-F238E27FC236}">
                <a16:creationId xmlns:a16="http://schemas.microsoft.com/office/drawing/2014/main" id="{F7AECFD0-A48B-5FD3-E14A-7B59FA6E3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0856" y="2196279"/>
            <a:ext cx="803695" cy="803695"/>
          </a:xfrm>
          <a:prstGeom prst="rect">
            <a:avLst/>
          </a:prstGeom>
        </p:spPr>
      </p:pic>
      <p:pic>
        <p:nvPicPr>
          <p:cNvPr id="13" name="Graphic 12" descr="Doctor female outline">
            <a:extLst>
              <a:ext uri="{FF2B5EF4-FFF2-40B4-BE49-F238E27FC236}">
                <a16:creationId xmlns:a16="http://schemas.microsoft.com/office/drawing/2014/main" id="{1CE72FD3-8078-1A98-EE54-5554A18CEB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16290" y="2188724"/>
            <a:ext cx="803695" cy="803695"/>
          </a:xfrm>
          <a:prstGeom prst="rect">
            <a:avLst/>
          </a:prstGeom>
        </p:spPr>
      </p:pic>
      <p:pic>
        <p:nvPicPr>
          <p:cNvPr id="15" name="Graphic 14" descr="Medical outline">
            <a:extLst>
              <a:ext uri="{FF2B5EF4-FFF2-40B4-BE49-F238E27FC236}">
                <a16:creationId xmlns:a16="http://schemas.microsoft.com/office/drawing/2014/main" id="{0DE62A7B-3DC5-8453-5AEE-FAB9633E60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0856" y="4117596"/>
            <a:ext cx="803695" cy="803695"/>
          </a:xfrm>
          <a:prstGeom prst="rect">
            <a:avLst/>
          </a:prstGeom>
        </p:spPr>
      </p:pic>
      <p:pic>
        <p:nvPicPr>
          <p:cNvPr id="17" name="Graphic 16" descr="Medicine outline">
            <a:extLst>
              <a:ext uri="{FF2B5EF4-FFF2-40B4-BE49-F238E27FC236}">
                <a16:creationId xmlns:a16="http://schemas.microsoft.com/office/drawing/2014/main" id="{DEBE9AE9-F80D-5BBF-1FE7-40371EE979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16291" y="4117596"/>
            <a:ext cx="803695" cy="80369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568FC6D-FA6E-E89F-7D01-358C770373D7}"/>
              </a:ext>
            </a:extLst>
          </p:cNvPr>
          <p:cNvSpPr txBox="1"/>
          <p:nvPr/>
        </p:nvSpPr>
        <p:spPr>
          <a:xfrm>
            <a:off x="500333" y="1654833"/>
            <a:ext cx="397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>
                <a:latin typeface="+mj-lt"/>
              </a:rPr>
              <a:t>Four parts of Medicare</a:t>
            </a:r>
          </a:p>
        </p:txBody>
      </p:sp>
    </p:spTree>
    <p:extLst>
      <p:ext uri="{BB962C8B-B14F-4D97-AF65-F5344CB8AC3E}">
        <p14:creationId xmlns:p14="http://schemas.microsoft.com/office/powerpoint/2010/main" val="2749518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D935E-9F1E-8D31-07C7-C25586B17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Medicare Coverage Options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5B727A-EB51-C98A-A2AD-5079DFD56529}"/>
              </a:ext>
            </a:extLst>
          </p:cNvPr>
          <p:cNvSpPr txBox="1"/>
          <p:nvPr/>
        </p:nvSpPr>
        <p:spPr>
          <a:xfrm>
            <a:off x="2008241" y="2070553"/>
            <a:ext cx="1526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+mj-lt"/>
              </a:rPr>
              <a:t>Step 1: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7B3016-FF9D-3A62-D128-42A586641AAF}"/>
              </a:ext>
            </a:extLst>
          </p:cNvPr>
          <p:cNvSpPr txBox="1"/>
          <p:nvPr/>
        </p:nvSpPr>
        <p:spPr>
          <a:xfrm>
            <a:off x="8166203" y="1294194"/>
            <a:ext cx="1526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Step 2:</a:t>
            </a: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701C0EB0-30A2-ED48-9A5D-26C3697842A4}"/>
              </a:ext>
            </a:extLst>
          </p:cNvPr>
          <p:cNvSpPr/>
          <p:nvPr/>
        </p:nvSpPr>
        <p:spPr>
          <a:xfrm>
            <a:off x="1265383" y="3229396"/>
            <a:ext cx="2352858" cy="1716657"/>
          </a:xfrm>
          <a:prstGeom prst="rtTriangle">
            <a:avLst/>
          </a:prstGeom>
          <a:solidFill>
            <a:srgbClr val="7030A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56E22096-BD73-565A-EC84-576072A97A78}"/>
              </a:ext>
            </a:extLst>
          </p:cNvPr>
          <p:cNvSpPr/>
          <p:nvPr/>
        </p:nvSpPr>
        <p:spPr>
          <a:xfrm rot="10800000">
            <a:off x="1905806" y="3226507"/>
            <a:ext cx="2352857" cy="1716657"/>
          </a:xfrm>
          <a:prstGeom prst="rtTriangle">
            <a:avLst/>
          </a:prstGeom>
          <a:solidFill>
            <a:srgbClr val="7030A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9A4053-5F9F-A2BA-056B-D89FF3497069}"/>
              </a:ext>
            </a:extLst>
          </p:cNvPr>
          <p:cNvSpPr txBox="1"/>
          <p:nvPr/>
        </p:nvSpPr>
        <p:spPr>
          <a:xfrm>
            <a:off x="1595250" y="2745218"/>
            <a:ext cx="2352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>
                <a:latin typeface="Aptos Display" panose="020B0004020202020204" pitchFamily="34" charset="0"/>
              </a:rPr>
              <a:t>Original Medicare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3DEE06-4C9B-F877-65C8-69F9367D410A}"/>
              </a:ext>
            </a:extLst>
          </p:cNvPr>
          <p:cNvSpPr txBox="1"/>
          <p:nvPr/>
        </p:nvSpPr>
        <p:spPr>
          <a:xfrm>
            <a:off x="2896407" y="3356463"/>
            <a:ext cx="1108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Aptos Display" panose="020B0004020202020204" pitchFamily="34" charset="0"/>
              </a:rPr>
              <a:t>Part 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295C6C-BDE2-0C95-02C3-1D695D7ADC5B}"/>
              </a:ext>
            </a:extLst>
          </p:cNvPr>
          <p:cNvSpPr txBox="1"/>
          <p:nvPr/>
        </p:nvSpPr>
        <p:spPr>
          <a:xfrm>
            <a:off x="1437734" y="4461481"/>
            <a:ext cx="1108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Aptos Display" panose="020B0004020202020204" pitchFamily="34" charset="0"/>
              </a:rPr>
              <a:t>Part A</a:t>
            </a:r>
          </a:p>
        </p:txBody>
      </p:sp>
      <p:pic>
        <p:nvPicPr>
          <p:cNvPr id="12" name="Graphic 11" descr="Add with solid fill">
            <a:extLst>
              <a:ext uri="{FF2B5EF4-FFF2-40B4-BE49-F238E27FC236}">
                <a16:creationId xmlns:a16="http://schemas.microsoft.com/office/drawing/2014/main" id="{4EE8B5E4-7CA2-7898-A4F2-653CD7488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95033" y="3978934"/>
            <a:ext cx="306238" cy="306238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C0EB8C1-B17A-5054-C134-39A3F211D075}"/>
              </a:ext>
            </a:extLst>
          </p:cNvPr>
          <p:cNvSpPr/>
          <p:nvPr/>
        </p:nvSpPr>
        <p:spPr>
          <a:xfrm>
            <a:off x="1286951" y="5153731"/>
            <a:ext cx="2971712" cy="27604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  <a:latin typeface="Aptos Display" panose="020B0004020202020204" pitchFamily="34" charset="0"/>
              </a:rPr>
              <a:t>Provided by the Government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8FCF26-FD23-F06B-13D0-9F944F92C2CB}"/>
              </a:ext>
            </a:extLst>
          </p:cNvPr>
          <p:cNvSpPr/>
          <p:nvPr/>
        </p:nvSpPr>
        <p:spPr>
          <a:xfrm>
            <a:off x="6768149" y="2665449"/>
            <a:ext cx="2075365" cy="1617305"/>
          </a:xfrm>
          <a:prstGeom prst="rect">
            <a:avLst/>
          </a:prstGeom>
          <a:solidFill>
            <a:srgbClr val="78BE2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BD1E4C-03C8-54D6-6929-E8AE6812F55D}"/>
              </a:ext>
            </a:extLst>
          </p:cNvPr>
          <p:cNvSpPr/>
          <p:nvPr/>
        </p:nvSpPr>
        <p:spPr>
          <a:xfrm>
            <a:off x="8985137" y="2665449"/>
            <a:ext cx="2075365" cy="1617305"/>
          </a:xfrm>
          <a:prstGeom prst="rect">
            <a:avLst/>
          </a:prstGeom>
          <a:solidFill>
            <a:srgbClr val="78BE2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C0F647-7C71-AA49-6CB2-D6A77DB00D89}"/>
              </a:ext>
            </a:extLst>
          </p:cNvPr>
          <p:cNvSpPr/>
          <p:nvPr/>
        </p:nvSpPr>
        <p:spPr>
          <a:xfrm>
            <a:off x="6768150" y="4795171"/>
            <a:ext cx="4292353" cy="1322477"/>
          </a:xfrm>
          <a:prstGeom prst="rect">
            <a:avLst/>
          </a:prstGeom>
          <a:solidFill>
            <a:srgbClr val="00B0F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2DB430-9EF1-8D67-2920-23AAAD0448E0}"/>
              </a:ext>
            </a:extLst>
          </p:cNvPr>
          <p:cNvSpPr txBox="1"/>
          <p:nvPr/>
        </p:nvSpPr>
        <p:spPr>
          <a:xfrm>
            <a:off x="7081213" y="2717704"/>
            <a:ext cx="1449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latin typeface="Aptos Display" panose="020B0004020202020204" pitchFamily="34" charset="0"/>
              </a:rPr>
              <a:t>Medicare Supplement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452F2C-C3C2-B8C0-7A29-FA1E6F88B3F1}"/>
              </a:ext>
            </a:extLst>
          </p:cNvPr>
          <p:cNvSpPr txBox="1"/>
          <p:nvPr/>
        </p:nvSpPr>
        <p:spPr>
          <a:xfrm>
            <a:off x="9298201" y="2717576"/>
            <a:ext cx="1449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latin typeface="Aptos Display" panose="020B0004020202020204" pitchFamily="34" charset="0"/>
              </a:rPr>
              <a:t>and/or</a:t>
            </a:r>
          </a:p>
          <a:p>
            <a:pPr algn="ctr"/>
            <a:r>
              <a:rPr lang="en-US" sz="1400" b="1">
                <a:latin typeface="Aptos Display" panose="020B0004020202020204" pitchFamily="34" charset="0"/>
              </a:rPr>
              <a:t>Part 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F098E8-FE95-8D5D-9CCF-0C722715278A}"/>
              </a:ext>
            </a:extLst>
          </p:cNvPr>
          <p:cNvSpPr txBox="1"/>
          <p:nvPr/>
        </p:nvSpPr>
        <p:spPr>
          <a:xfrm>
            <a:off x="7165863" y="4864651"/>
            <a:ext cx="3496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latin typeface="Aptos Display" panose="020B0004020202020204" pitchFamily="34" charset="0"/>
              </a:rPr>
              <a:t>Medicare Advantage</a:t>
            </a:r>
          </a:p>
          <a:p>
            <a:pPr algn="ctr"/>
            <a:r>
              <a:rPr lang="en-US" sz="1400" b="1">
                <a:latin typeface="Aptos Display" panose="020B0004020202020204" pitchFamily="34" charset="0"/>
              </a:rPr>
              <a:t>(Part C)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A01CE2-E282-80A1-AD94-0D602DE31EAE}"/>
              </a:ext>
            </a:extLst>
          </p:cNvPr>
          <p:cNvSpPr txBox="1"/>
          <p:nvPr/>
        </p:nvSpPr>
        <p:spPr>
          <a:xfrm>
            <a:off x="6838959" y="3284710"/>
            <a:ext cx="160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Aptos Display" panose="020B0004020202020204" pitchFamily="34" charset="0"/>
              </a:rPr>
              <a:t>Covers some of the costs not covered by Original Medicare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78CB2E-3B61-D625-D4A3-3131EF633044}"/>
              </a:ext>
            </a:extLst>
          </p:cNvPr>
          <p:cNvSpPr txBox="1"/>
          <p:nvPr/>
        </p:nvSpPr>
        <p:spPr>
          <a:xfrm>
            <a:off x="9066361" y="3293307"/>
            <a:ext cx="1449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Aptos Display" panose="020B0004020202020204" pitchFamily="34" charset="0"/>
              </a:rPr>
              <a:t>Prescription Drug Coverage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C1CE8B-92A6-33DC-BDBC-D58D7E03E4B8}"/>
              </a:ext>
            </a:extLst>
          </p:cNvPr>
          <p:cNvSpPr txBox="1"/>
          <p:nvPr/>
        </p:nvSpPr>
        <p:spPr>
          <a:xfrm>
            <a:off x="6838962" y="5393257"/>
            <a:ext cx="4004443" cy="619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200" dirty="0">
                <a:latin typeface="Aptos Display" panose="020B0004020202020204" pitchFamily="34" charset="0"/>
              </a:rPr>
              <a:t>Combines Part A &amp; B (and sometimes D)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200" dirty="0">
                <a:latin typeface="Aptos Display" panose="020B0004020202020204" pitchFamily="34" charset="0"/>
              </a:rPr>
              <a:t>Additional Benefits (like dental and vision)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C2E77B1-8C71-AAD9-F77F-1DD3AC16CCB6}"/>
              </a:ext>
            </a:extLst>
          </p:cNvPr>
          <p:cNvSpPr/>
          <p:nvPr/>
        </p:nvSpPr>
        <p:spPr>
          <a:xfrm>
            <a:off x="6768149" y="6281935"/>
            <a:ext cx="4292353" cy="27604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ptos Display" panose="020B0004020202020204" pitchFamily="34" charset="0"/>
              </a:rPr>
              <a:t>Offered by private companies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28CAEB-D58D-9AB6-65B8-4F38BC3ADA58}"/>
              </a:ext>
            </a:extLst>
          </p:cNvPr>
          <p:cNvSpPr txBox="1"/>
          <p:nvPr/>
        </p:nvSpPr>
        <p:spPr>
          <a:xfrm>
            <a:off x="7143973" y="1727325"/>
            <a:ext cx="3571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latin typeface="Aptos Display" panose="020B0004020202020204" pitchFamily="34" charset="0"/>
              </a:rPr>
              <a:t>Additional coverage options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BAFA6E-76C3-DFE4-0807-F2B1EEEEE30F}"/>
              </a:ext>
            </a:extLst>
          </p:cNvPr>
          <p:cNvSpPr txBox="1"/>
          <p:nvPr/>
        </p:nvSpPr>
        <p:spPr>
          <a:xfrm>
            <a:off x="8259876" y="4382488"/>
            <a:ext cx="1308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latin typeface="Aptos Display" panose="020B0004020202020204" pitchFamily="34" charset="0"/>
              </a:rPr>
              <a:t>Option 2: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784D2E-3249-A80C-CA0C-341F25B83F51}"/>
              </a:ext>
            </a:extLst>
          </p:cNvPr>
          <p:cNvSpPr txBox="1"/>
          <p:nvPr/>
        </p:nvSpPr>
        <p:spPr>
          <a:xfrm>
            <a:off x="8259876" y="2280643"/>
            <a:ext cx="1308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latin typeface="Aptos Display" panose="020B0004020202020204" pitchFamily="34" charset="0"/>
              </a:rPr>
              <a:t>Option 1:</a:t>
            </a:r>
          </a:p>
        </p:txBody>
      </p:sp>
    </p:spTree>
    <p:extLst>
      <p:ext uri="{BB962C8B-B14F-4D97-AF65-F5344CB8AC3E}">
        <p14:creationId xmlns:p14="http://schemas.microsoft.com/office/powerpoint/2010/main" val="1326910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792004E-11F8-61E1-9A85-97965A1750F8}"/>
              </a:ext>
            </a:extLst>
          </p:cNvPr>
          <p:cNvSpPr/>
          <p:nvPr/>
        </p:nvSpPr>
        <p:spPr>
          <a:xfrm>
            <a:off x="0" y="1475115"/>
            <a:ext cx="12192000" cy="4037163"/>
          </a:xfrm>
          <a:prstGeom prst="rect">
            <a:avLst/>
          </a:prstGeom>
          <a:solidFill>
            <a:srgbClr val="00B0F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4ACF96-A8B0-2E3A-D997-A300F870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Medicare Advantage Eligibility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5A805-60A3-CCED-6C42-184B7280E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573" y="1987366"/>
            <a:ext cx="5070894" cy="2883266"/>
          </a:xfrm>
        </p:spPr>
        <p:txBody>
          <a:bodyPr>
            <a:normAutofit/>
          </a:bodyPr>
          <a:lstStyle/>
          <a:p>
            <a:r>
              <a:rPr lang="en-US" sz="2600" b="1" dirty="0">
                <a:latin typeface="Aptos Display" panose="020B0004020202020204" pitchFamily="34" charset="0"/>
              </a:rPr>
              <a:t>To enroll into a Medicare Advantage plan, you must:</a:t>
            </a:r>
          </a:p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Aptos Display" panose="020B0004020202020204" pitchFamily="34" charset="0"/>
              </a:rPr>
              <a:t>Have both, Medicare Parts A &amp; 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latin typeface="Aptos Display" panose="020B0004020202020204" pitchFamily="34" charset="0"/>
              </a:rPr>
              <a:t>Continue to pay your Part B Premium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latin typeface="Aptos Display" panose="020B0004020202020204" pitchFamily="34" charset="0"/>
              </a:rPr>
              <a:t>Permanent residency in the plans service area at least 6 months out of a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latin typeface="Aptos Display" panose="020B0004020202020204" pitchFamily="34" charset="0"/>
              </a:rPr>
              <a:t>Be a U.S. Citizen or lawfully present in the U.S.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 dirty="0">
              <a:latin typeface="Aptos Display" panose="020B00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 dirty="0">
              <a:latin typeface="Aptos Display" panose="020B0004020202020204" pitchFamily="34" charset="0"/>
            </a:endParaRPr>
          </a:p>
          <a:p>
            <a:endParaRPr lang="en-US" sz="1800" dirty="0">
              <a:latin typeface="Aptos Display" panose="020B0004020202020204" pitchFamily="34" charset="0"/>
            </a:endParaRPr>
          </a:p>
        </p:txBody>
      </p:sp>
      <p:pic>
        <p:nvPicPr>
          <p:cNvPr id="5" name="Graphic 4" descr="Clipboard Checked outline">
            <a:extLst>
              <a:ext uri="{FF2B5EF4-FFF2-40B4-BE49-F238E27FC236}">
                <a16:creationId xmlns:a16="http://schemas.microsoft.com/office/drawing/2014/main" id="{3BB6BF72-F699-A889-4230-24BF6EA65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88369" y="1840301"/>
            <a:ext cx="3177397" cy="317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68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54678-E5F3-1DA9-98FD-D792D16BB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Enrollment Periods</a:t>
            </a:r>
          </a:p>
        </p:txBody>
      </p:sp>
      <p:pic>
        <p:nvPicPr>
          <p:cNvPr id="5" name="Graphic 4" descr="Flip calendar outline">
            <a:extLst>
              <a:ext uri="{FF2B5EF4-FFF2-40B4-BE49-F238E27FC236}">
                <a16:creationId xmlns:a16="http://schemas.microsoft.com/office/drawing/2014/main" id="{B0C6517E-1827-1A42-AB57-5EAD36B206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19603" y="1618535"/>
            <a:ext cx="1147313" cy="1147313"/>
          </a:xfrm>
          <a:prstGeom prst="rect">
            <a:avLst/>
          </a:prstGeom>
        </p:spPr>
      </p:pic>
      <p:pic>
        <p:nvPicPr>
          <p:cNvPr id="6" name="Graphic 5" descr="Flip calendar outline">
            <a:extLst>
              <a:ext uri="{FF2B5EF4-FFF2-40B4-BE49-F238E27FC236}">
                <a16:creationId xmlns:a16="http://schemas.microsoft.com/office/drawing/2014/main" id="{B778B7F7-67D6-E010-0C11-A53F376F8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1447" y="1618535"/>
            <a:ext cx="1147313" cy="1147313"/>
          </a:xfrm>
          <a:prstGeom prst="rect">
            <a:avLst/>
          </a:prstGeom>
        </p:spPr>
      </p:pic>
      <p:pic>
        <p:nvPicPr>
          <p:cNvPr id="7" name="Graphic 6" descr="Flip calendar outline">
            <a:extLst>
              <a:ext uri="{FF2B5EF4-FFF2-40B4-BE49-F238E27FC236}">
                <a16:creationId xmlns:a16="http://schemas.microsoft.com/office/drawing/2014/main" id="{2A67218F-E097-5BF5-9516-056DCBAEE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88851" y="1618535"/>
            <a:ext cx="1147313" cy="1147313"/>
          </a:xfrm>
          <a:prstGeom prst="rect">
            <a:avLst/>
          </a:prstGeom>
        </p:spPr>
      </p:pic>
      <p:pic>
        <p:nvPicPr>
          <p:cNvPr id="8" name="Graphic 7" descr="Flip calendar outline">
            <a:extLst>
              <a:ext uri="{FF2B5EF4-FFF2-40B4-BE49-F238E27FC236}">
                <a16:creationId xmlns:a16="http://schemas.microsoft.com/office/drawing/2014/main" id="{4F5623C3-0FF6-159C-CE5C-A4B06D31A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82199" y="1618535"/>
            <a:ext cx="1147313" cy="1147313"/>
          </a:xfrm>
          <a:prstGeom prst="rect">
            <a:avLst/>
          </a:prstGeom>
        </p:spPr>
      </p:pic>
      <p:pic>
        <p:nvPicPr>
          <p:cNvPr id="9" name="Graphic 8" descr="Flip calendar outline">
            <a:extLst>
              <a:ext uri="{FF2B5EF4-FFF2-40B4-BE49-F238E27FC236}">
                <a16:creationId xmlns:a16="http://schemas.microsoft.com/office/drawing/2014/main" id="{CEE83FBC-4358-FF29-387D-B0D88BE5F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9534" y="1618534"/>
            <a:ext cx="1222247" cy="1147313"/>
          </a:xfrm>
          <a:prstGeom prst="rect">
            <a:avLst/>
          </a:prstGeom>
        </p:spPr>
      </p:pic>
      <p:pic>
        <p:nvPicPr>
          <p:cNvPr id="10" name="Graphic 9" descr="Flip calendar outline">
            <a:extLst>
              <a:ext uri="{FF2B5EF4-FFF2-40B4-BE49-F238E27FC236}">
                <a16:creationId xmlns:a16="http://schemas.microsoft.com/office/drawing/2014/main" id="{B01C5B77-7E14-EB3F-C2C8-BFA1323E8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25415" y="1618535"/>
            <a:ext cx="1147313" cy="11473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8BCB807-B988-7DB7-701F-364774597887}"/>
              </a:ext>
            </a:extLst>
          </p:cNvPr>
          <p:cNvSpPr txBox="1"/>
          <p:nvPr/>
        </p:nvSpPr>
        <p:spPr>
          <a:xfrm>
            <a:off x="646981" y="2192191"/>
            <a:ext cx="74187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/>
              <a:t>Oct 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5D7B15-8DC7-FBCA-1196-AB2459C999D2}"/>
              </a:ext>
            </a:extLst>
          </p:cNvPr>
          <p:cNvSpPr txBox="1"/>
          <p:nvPr/>
        </p:nvSpPr>
        <p:spPr>
          <a:xfrm>
            <a:off x="1591569" y="2192191"/>
            <a:ext cx="74187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/>
              <a:t>Dec 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535C46-7BB7-B038-7AB7-F0905C31C718}"/>
              </a:ext>
            </a:extLst>
          </p:cNvPr>
          <p:cNvSpPr txBox="1"/>
          <p:nvPr/>
        </p:nvSpPr>
        <p:spPr>
          <a:xfrm>
            <a:off x="4615130" y="2192191"/>
            <a:ext cx="74187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/>
              <a:t>Mar 31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59F680-B8FA-CE1B-19C4-104528EC8D54}"/>
              </a:ext>
            </a:extLst>
          </p:cNvPr>
          <p:cNvSpPr txBox="1"/>
          <p:nvPr/>
        </p:nvSpPr>
        <p:spPr>
          <a:xfrm>
            <a:off x="3684920" y="2192191"/>
            <a:ext cx="74187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/>
              <a:t>Jan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76B070-15AE-5A8C-C4DC-54C9DE6EC98A}"/>
              </a:ext>
            </a:extLst>
          </p:cNvPr>
          <p:cNvSpPr txBox="1"/>
          <p:nvPr/>
        </p:nvSpPr>
        <p:spPr>
          <a:xfrm>
            <a:off x="6393603" y="2137647"/>
            <a:ext cx="8482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/>
              <a:t>3 Months Before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397407-4A2E-97E1-0F69-5C94F2C5B4C1}"/>
              </a:ext>
            </a:extLst>
          </p:cNvPr>
          <p:cNvSpPr txBox="1"/>
          <p:nvPr/>
        </p:nvSpPr>
        <p:spPr>
          <a:xfrm>
            <a:off x="10268736" y="2192190"/>
            <a:ext cx="79032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/>
              <a:t>Mar 31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42BC59-0734-FD00-18BC-9ED3F51A85FF}"/>
              </a:ext>
            </a:extLst>
          </p:cNvPr>
          <p:cNvSpPr txBox="1"/>
          <p:nvPr/>
        </p:nvSpPr>
        <p:spPr>
          <a:xfrm>
            <a:off x="7231804" y="2145341"/>
            <a:ext cx="944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/>
              <a:t>Birthday Month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88B4C3-70AB-FAC6-A8FB-85FF317F846C}"/>
              </a:ext>
            </a:extLst>
          </p:cNvPr>
          <p:cNvSpPr txBox="1"/>
          <p:nvPr/>
        </p:nvSpPr>
        <p:spPr>
          <a:xfrm>
            <a:off x="8156280" y="2137647"/>
            <a:ext cx="8482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/>
              <a:t>3 Months After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1235998-478F-86E1-3148-1A64B7713F8B}"/>
              </a:ext>
            </a:extLst>
          </p:cNvPr>
          <p:cNvCxnSpPr>
            <a:cxnSpLocks/>
          </p:cNvCxnSpPr>
          <p:nvPr/>
        </p:nvCxnSpPr>
        <p:spPr>
          <a:xfrm>
            <a:off x="2984740" y="1833654"/>
            <a:ext cx="0" cy="4028536"/>
          </a:xfrm>
          <a:prstGeom prst="line">
            <a:avLst/>
          </a:prstGeom>
          <a:ln w="28575">
            <a:solidFill>
              <a:srgbClr val="78BE2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0981127-CE80-0284-EFE0-EEE468AD236A}"/>
              </a:ext>
            </a:extLst>
          </p:cNvPr>
          <p:cNvCxnSpPr>
            <a:cxnSpLocks/>
          </p:cNvCxnSpPr>
          <p:nvPr/>
        </p:nvCxnSpPr>
        <p:spPr>
          <a:xfrm>
            <a:off x="9305027" y="1833654"/>
            <a:ext cx="0" cy="4028536"/>
          </a:xfrm>
          <a:prstGeom prst="line">
            <a:avLst/>
          </a:prstGeom>
          <a:ln w="28575">
            <a:solidFill>
              <a:srgbClr val="78BE2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930BE90-9A55-CEDB-070D-430DA59E4E52}"/>
              </a:ext>
            </a:extLst>
          </p:cNvPr>
          <p:cNvCxnSpPr>
            <a:cxnSpLocks/>
          </p:cNvCxnSpPr>
          <p:nvPr/>
        </p:nvCxnSpPr>
        <p:spPr>
          <a:xfrm>
            <a:off x="6067246" y="1845361"/>
            <a:ext cx="0" cy="4028536"/>
          </a:xfrm>
          <a:prstGeom prst="line">
            <a:avLst/>
          </a:prstGeom>
          <a:ln w="28575">
            <a:solidFill>
              <a:srgbClr val="78BE2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4475D42-7509-1C83-FCF3-AA28E9E58EB0}"/>
              </a:ext>
            </a:extLst>
          </p:cNvPr>
          <p:cNvSpPr txBox="1"/>
          <p:nvPr/>
        </p:nvSpPr>
        <p:spPr>
          <a:xfrm>
            <a:off x="527649" y="2887568"/>
            <a:ext cx="191506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ptos Display" panose="020B0004020202020204" pitchFamily="34" charset="0"/>
              </a:rPr>
              <a:t>Annual Enrollment Period (AEP)</a:t>
            </a:r>
          </a:p>
          <a:p>
            <a:endParaRPr lang="en-US" sz="1400" dirty="0">
              <a:latin typeface="Aptos Display" panose="020B0004020202020204" pitchFamily="34" charset="0"/>
            </a:endParaRPr>
          </a:p>
          <a:p>
            <a:r>
              <a:rPr lang="en-US" sz="1200" dirty="0">
                <a:latin typeface="Aptos Display" panose="020B0004020202020204" pitchFamily="34" charset="0"/>
              </a:rPr>
              <a:t>Medicare Beneficiaries can change their health plan from Oct. 15</a:t>
            </a:r>
            <a:r>
              <a:rPr lang="en-US" sz="1200" baseline="30000" dirty="0">
                <a:latin typeface="Aptos Display" panose="020B0004020202020204" pitchFamily="34" charset="0"/>
              </a:rPr>
              <a:t>th</a:t>
            </a:r>
            <a:r>
              <a:rPr lang="en-US" sz="1200" dirty="0">
                <a:latin typeface="Aptos Display" panose="020B0004020202020204" pitchFamily="34" charset="0"/>
              </a:rPr>
              <a:t> through Dec. 7</a:t>
            </a:r>
            <a:r>
              <a:rPr lang="en-US" sz="1200" baseline="30000" dirty="0">
                <a:latin typeface="Aptos Display" panose="020B0004020202020204" pitchFamily="34" charset="0"/>
              </a:rPr>
              <a:t>th</a:t>
            </a:r>
          </a:p>
          <a:p>
            <a:endParaRPr lang="en-US" sz="1200" baseline="30000" dirty="0">
              <a:latin typeface="Aptos Display" panose="020B0004020202020204" pitchFamily="34" charset="0"/>
            </a:endParaRPr>
          </a:p>
          <a:p>
            <a:r>
              <a:rPr lang="en-US" sz="1200" dirty="0">
                <a:latin typeface="Aptos Display" panose="020B0004020202020204" pitchFamily="34" charset="0"/>
              </a:rPr>
              <a:t>Changes made during this time will become effective on Jan. 1</a:t>
            </a:r>
            <a:r>
              <a:rPr lang="en-US" sz="1200" baseline="30000" dirty="0">
                <a:latin typeface="Aptos Display" panose="020B0004020202020204" pitchFamily="34" charset="0"/>
              </a:rPr>
              <a:t>st</a:t>
            </a:r>
            <a:endParaRPr lang="en-US" sz="1200" dirty="0">
              <a:latin typeface="Aptos Display" panose="020B00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0A7F1B-5983-FF19-0064-C1636136FC28}"/>
              </a:ext>
            </a:extLst>
          </p:cNvPr>
          <p:cNvSpPr txBox="1"/>
          <p:nvPr/>
        </p:nvSpPr>
        <p:spPr>
          <a:xfrm>
            <a:off x="3302480" y="2887568"/>
            <a:ext cx="2447026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ptos Display" panose="020B0004020202020204" pitchFamily="34" charset="0"/>
              </a:rPr>
              <a:t>Medicare Advantage Open Enrollment Period (MA OEP)</a:t>
            </a:r>
          </a:p>
          <a:p>
            <a:endParaRPr lang="en-US" sz="1400" dirty="0">
              <a:latin typeface="Aptos Display" panose="020B0004020202020204" pitchFamily="34" charset="0"/>
            </a:endParaRPr>
          </a:p>
          <a:p>
            <a:r>
              <a:rPr lang="en-US" sz="1100" dirty="0">
                <a:latin typeface="Aptos Display" panose="020B0004020202020204" pitchFamily="34" charset="0"/>
              </a:rPr>
              <a:t>Individuals enrolled in a Medicare Advantage plan can disenroll and return to Original Medicare or change to a different Medicare Advantage plan from Jan 1</a:t>
            </a:r>
            <a:r>
              <a:rPr lang="en-US" sz="1100" baseline="30000" dirty="0">
                <a:latin typeface="Aptos Display" panose="020B0004020202020204" pitchFamily="34" charset="0"/>
              </a:rPr>
              <a:t>st</a:t>
            </a:r>
            <a:r>
              <a:rPr lang="en-US" sz="1100" dirty="0">
                <a:latin typeface="Aptos Display" panose="020B0004020202020204" pitchFamily="34" charset="0"/>
              </a:rPr>
              <a:t> through Mar. 31</a:t>
            </a:r>
            <a:r>
              <a:rPr lang="en-US" sz="1100" baseline="30000" dirty="0">
                <a:latin typeface="Aptos Display" panose="020B0004020202020204" pitchFamily="34" charset="0"/>
              </a:rPr>
              <a:t>st</a:t>
            </a:r>
            <a:r>
              <a:rPr lang="en-US" sz="1100" dirty="0">
                <a:latin typeface="Aptos Display" panose="020B0004020202020204" pitchFamily="34" charset="0"/>
              </a:rPr>
              <a:t> </a:t>
            </a:r>
          </a:p>
          <a:p>
            <a:endParaRPr lang="en-US" sz="1100" dirty="0">
              <a:latin typeface="Aptos Display" panose="020B0004020202020204" pitchFamily="34" charset="0"/>
            </a:endParaRPr>
          </a:p>
          <a:p>
            <a:r>
              <a:rPr lang="en-US" sz="1100" dirty="0">
                <a:latin typeface="Aptos Display" panose="020B0004020202020204" pitchFamily="34" charset="0"/>
              </a:rPr>
              <a:t>The effective date for a change made during this time will be the 1</a:t>
            </a:r>
            <a:r>
              <a:rPr lang="en-US" sz="1100" baseline="30000" dirty="0">
                <a:latin typeface="Aptos Display" panose="020B0004020202020204" pitchFamily="34" charset="0"/>
              </a:rPr>
              <a:t>st</a:t>
            </a:r>
            <a:r>
              <a:rPr lang="en-US" sz="1100" dirty="0">
                <a:latin typeface="Aptos Display" panose="020B0004020202020204" pitchFamily="34" charset="0"/>
              </a:rPr>
              <a:t> of the month after an enrollment request is received.</a:t>
            </a:r>
          </a:p>
          <a:p>
            <a:endParaRPr lang="en-US" sz="1100" dirty="0">
              <a:latin typeface="Aptos Display" panose="020B0004020202020204" pitchFamily="34" charset="0"/>
            </a:endParaRPr>
          </a:p>
          <a:p>
            <a:r>
              <a:rPr lang="en-US" sz="1100" dirty="0">
                <a:latin typeface="Aptos Display" panose="020B0004020202020204" pitchFamily="34" charset="0"/>
              </a:rPr>
              <a:t>If you choose to return to Original Medicare, you have until Mar. 31</a:t>
            </a:r>
            <a:r>
              <a:rPr lang="en-US" sz="1100" baseline="30000" dirty="0">
                <a:latin typeface="Aptos Display" panose="020B0004020202020204" pitchFamily="34" charset="0"/>
              </a:rPr>
              <a:t>st</a:t>
            </a:r>
            <a:r>
              <a:rPr lang="en-US" sz="1100" dirty="0">
                <a:latin typeface="Aptos Display" panose="020B0004020202020204" pitchFamily="34" charset="0"/>
              </a:rPr>
              <a:t> to enroll into a stand-alone prescription drug plan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72A1CBC-A341-CA73-2DDE-88FEAD321C34}"/>
              </a:ext>
            </a:extLst>
          </p:cNvPr>
          <p:cNvSpPr txBox="1"/>
          <p:nvPr/>
        </p:nvSpPr>
        <p:spPr>
          <a:xfrm>
            <a:off x="9605515" y="2887567"/>
            <a:ext cx="222129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latin typeface="Aptos Display" panose="020B0004020202020204" pitchFamily="34" charset="0"/>
              </a:rPr>
              <a:t>Special Enrollment Period (SEP)</a:t>
            </a:r>
          </a:p>
          <a:p>
            <a:endParaRPr lang="en-US" sz="1400">
              <a:latin typeface="Aptos Display" panose="020B0004020202020204" pitchFamily="34" charset="0"/>
            </a:endParaRPr>
          </a:p>
          <a:p>
            <a:r>
              <a:rPr lang="en-US" sz="1200">
                <a:latin typeface="Aptos Display" panose="020B0004020202020204" pitchFamily="34" charset="0"/>
              </a:rPr>
              <a:t>Throughout the year there may be special circumstances that allow a person to enroll in a Medicare Advantage plan outside of the regular enrollment periods.</a:t>
            </a:r>
          </a:p>
          <a:p>
            <a:endParaRPr lang="en-US" sz="1200">
              <a:latin typeface="Aptos Display" panose="020B0004020202020204" pitchFamily="34" charset="0"/>
            </a:endParaRPr>
          </a:p>
          <a:p>
            <a:r>
              <a:rPr lang="en-US" sz="1200">
                <a:latin typeface="Aptos Display" panose="020B0004020202020204" pitchFamily="34" charset="0"/>
              </a:rPr>
              <a:t>This includes, but is not limited to; becoming eligible for Extra Help, moving outside of your current plans service area, or leaving your employer group plan.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920DFD-8FF7-0A11-7D66-15A16AD6AC92}"/>
              </a:ext>
            </a:extLst>
          </p:cNvPr>
          <p:cNvSpPr txBox="1"/>
          <p:nvPr/>
        </p:nvSpPr>
        <p:spPr>
          <a:xfrm>
            <a:off x="6495692" y="2887568"/>
            <a:ext cx="239814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latin typeface="Aptos Display" panose="020B0004020202020204" pitchFamily="34" charset="0"/>
              </a:rPr>
              <a:t>Initial Coverage Enrollment Period (ICEP)</a:t>
            </a:r>
          </a:p>
          <a:p>
            <a:endParaRPr lang="en-US" sz="1400">
              <a:latin typeface="Aptos Display" panose="020B0004020202020204" pitchFamily="34" charset="0"/>
            </a:endParaRPr>
          </a:p>
          <a:p>
            <a:r>
              <a:rPr lang="en-US" sz="1200">
                <a:latin typeface="Aptos Display" panose="020B0004020202020204" pitchFamily="34" charset="0"/>
              </a:rPr>
              <a:t>This is when most individuals are first eligible to enroll into a Medicare Advantage plan.</a:t>
            </a:r>
          </a:p>
          <a:p>
            <a:endParaRPr lang="en-US" sz="1200">
              <a:latin typeface="Aptos Display" panose="020B0004020202020204" pitchFamily="34" charset="0"/>
            </a:endParaRPr>
          </a:p>
          <a:p>
            <a:r>
              <a:rPr lang="en-US" sz="1200">
                <a:latin typeface="Aptos Display" panose="020B0004020202020204" pitchFamily="34" charset="0"/>
              </a:rPr>
              <a:t>This period starts 3 months before your 65</a:t>
            </a:r>
            <a:r>
              <a:rPr lang="en-US" sz="1200" baseline="30000">
                <a:latin typeface="Aptos Display" panose="020B0004020202020204" pitchFamily="34" charset="0"/>
              </a:rPr>
              <a:t>th</a:t>
            </a:r>
            <a:r>
              <a:rPr lang="en-US" sz="1200">
                <a:latin typeface="Aptos Display" panose="020B0004020202020204" pitchFamily="34" charset="0"/>
              </a:rPr>
              <a:t> birthday, continues through your birth month, and for 3 months after.</a:t>
            </a:r>
          </a:p>
        </p:txBody>
      </p:sp>
    </p:spTree>
    <p:extLst>
      <p:ext uri="{BB962C8B-B14F-4D97-AF65-F5344CB8AC3E}">
        <p14:creationId xmlns:p14="http://schemas.microsoft.com/office/powerpoint/2010/main" val="911915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9EC74B-FB57-20C4-F9C1-9EA2A5C6E312}"/>
              </a:ext>
            </a:extLst>
          </p:cNvPr>
          <p:cNvSpPr txBox="1"/>
          <p:nvPr/>
        </p:nvSpPr>
        <p:spPr>
          <a:xfrm>
            <a:off x="2423160" y="2726148"/>
            <a:ext cx="7089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AEDB"/>
                </a:solidFill>
                <a:effectLst/>
                <a:uLnTx/>
                <a:uFillTx/>
                <a:latin typeface="Futura PT Book"/>
                <a:ea typeface="+mn-ea"/>
                <a:cs typeface="+mn-cs"/>
              </a:rPr>
              <a:t>Medicare Part D</a:t>
            </a:r>
          </a:p>
        </p:txBody>
      </p:sp>
    </p:spTree>
    <p:extLst>
      <p:ext uri="{BB962C8B-B14F-4D97-AF65-F5344CB8AC3E}">
        <p14:creationId xmlns:p14="http://schemas.microsoft.com/office/powerpoint/2010/main" val="3827530190"/>
      </p:ext>
    </p:extLst>
  </p:cSld>
  <p:clrMapOvr>
    <a:masterClrMapping/>
  </p:clrMapOvr>
</p:sld>
</file>

<file path=ppt/theme/theme1.xml><?xml version="1.0" encoding="utf-8"?>
<a:theme xmlns:a="http://schemas.openxmlformats.org/drawingml/2006/main" name="eternalHealth1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8BE20"/>
      </a:accent1>
      <a:accent2>
        <a:srgbClr val="78BE20"/>
      </a:accent2>
      <a:accent3>
        <a:srgbClr val="78BE20"/>
      </a:accent3>
      <a:accent4>
        <a:srgbClr val="264F16"/>
      </a:accent4>
      <a:accent5>
        <a:srgbClr val="00AEDB"/>
      </a:accent5>
      <a:accent6>
        <a:srgbClr val="00AEDB"/>
      </a:accent6>
      <a:hlink>
        <a:srgbClr val="385CE8"/>
      </a:hlink>
      <a:folHlink>
        <a:srgbClr val="385CE8"/>
      </a:folHlink>
    </a:clrScheme>
    <a:fontScheme name="Custom 1">
      <a:majorFont>
        <a:latin typeface="Futura PT Book"/>
        <a:ea typeface=""/>
        <a:cs typeface=""/>
      </a:majorFont>
      <a:minorFont>
        <a:latin typeface="Montserra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ternalHealth1" id="{88446FCB-3CA0-414D-BE2F-7D6DBB1C8C1C}" vid="{EB06DE2D-5623-4362-AE87-B201D3981709}"/>
    </a:ext>
  </a:extLst>
</a:theme>
</file>

<file path=ppt/theme/theme2.xml><?xml version="1.0" encoding="utf-8"?>
<a:theme xmlns:a="http://schemas.openxmlformats.org/drawingml/2006/main" name="3_eternalHealth1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8BE20"/>
      </a:accent1>
      <a:accent2>
        <a:srgbClr val="78BE20"/>
      </a:accent2>
      <a:accent3>
        <a:srgbClr val="78BE20"/>
      </a:accent3>
      <a:accent4>
        <a:srgbClr val="264F16"/>
      </a:accent4>
      <a:accent5>
        <a:srgbClr val="00AEDB"/>
      </a:accent5>
      <a:accent6>
        <a:srgbClr val="00AEDB"/>
      </a:accent6>
      <a:hlink>
        <a:srgbClr val="385CE8"/>
      </a:hlink>
      <a:folHlink>
        <a:srgbClr val="385CE8"/>
      </a:folHlink>
    </a:clrScheme>
    <a:fontScheme name="Custom 1">
      <a:majorFont>
        <a:latin typeface="Futura PT Book"/>
        <a:ea typeface=""/>
        <a:cs typeface=""/>
      </a:majorFont>
      <a:minorFont>
        <a:latin typeface="Montserra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ternalHealth1" id="{88446FCB-3CA0-414D-BE2F-7D6DBB1C8C1C}" vid="{EB06DE2D-5623-4362-AE87-B201D3981709}"/>
    </a:ext>
  </a:extLst>
</a:theme>
</file>

<file path=ppt/theme/theme3.xml><?xml version="1.0" encoding="utf-8"?>
<a:theme xmlns:a="http://schemas.openxmlformats.org/drawingml/2006/main" name="1_eternalHealth1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8BE20"/>
      </a:accent1>
      <a:accent2>
        <a:srgbClr val="78BE20"/>
      </a:accent2>
      <a:accent3>
        <a:srgbClr val="78BE20"/>
      </a:accent3>
      <a:accent4>
        <a:srgbClr val="264F16"/>
      </a:accent4>
      <a:accent5>
        <a:srgbClr val="00AEDB"/>
      </a:accent5>
      <a:accent6>
        <a:srgbClr val="00AEDB"/>
      </a:accent6>
      <a:hlink>
        <a:srgbClr val="385CE8"/>
      </a:hlink>
      <a:folHlink>
        <a:srgbClr val="385CE8"/>
      </a:folHlink>
    </a:clrScheme>
    <a:fontScheme name="Custom 1">
      <a:majorFont>
        <a:latin typeface="Futura PT Book"/>
        <a:ea typeface=""/>
        <a:cs typeface=""/>
      </a:majorFont>
      <a:minorFont>
        <a:latin typeface="Montserra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ternalHealth1" id="{88446FCB-3CA0-414D-BE2F-7D6DBB1C8C1C}" vid="{EB06DE2D-5623-4362-AE87-B201D398170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D1AB944B6FA342B58999A40718EA30" ma:contentTypeVersion="19" ma:contentTypeDescription="Create a new document." ma:contentTypeScope="" ma:versionID="f998cf79936ad0fa55dcbbfc12675b39">
  <xsd:schema xmlns:xsd="http://www.w3.org/2001/XMLSchema" xmlns:xs="http://www.w3.org/2001/XMLSchema" xmlns:p="http://schemas.microsoft.com/office/2006/metadata/properties" xmlns:ns1="http://schemas.microsoft.com/sharepoint/v3" xmlns:ns2="74ba3640-328d-449a-9f7d-a6e0f48b18e2" xmlns:ns3="8a5f5284-53ab-4ff8-b83a-40cadec04070" targetNamespace="http://schemas.microsoft.com/office/2006/metadata/properties" ma:root="true" ma:fieldsID="8f922ef683d8cf290955e62d67b1e4f2" ns1:_="" ns2:_="" ns3:_="">
    <xsd:import namespace="http://schemas.microsoft.com/sharepoint/v3"/>
    <xsd:import namespace="74ba3640-328d-449a-9f7d-a6e0f48b18e2"/>
    <xsd:import namespace="8a5f5284-53ab-4ff8-b83a-40cadec040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ba3640-328d-449a-9f7d-a6e0f48b18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346684a-a19c-4d21-91c6-41048820a2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5f5284-53ab-4ff8-b83a-40cadec0407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35c95af-8f9f-42b8-af33-776f5b97e786}" ma:internalName="TaxCatchAll" ma:showField="CatchAllData" ma:web="8a5f5284-53ab-4ff8-b83a-40cadec040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74ba3640-328d-449a-9f7d-a6e0f48b18e2">
      <Terms xmlns="http://schemas.microsoft.com/office/infopath/2007/PartnerControls"/>
    </lcf76f155ced4ddcb4097134ff3c332f>
    <TaxCatchAll xmlns="8a5f5284-53ab-4ff8-b83a-40cadec04070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8AC9630-1085-4CE9-933C-35BA4D1F6B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38C334-9D03-4A43-A1CA-1D6620853007}">
  <ds:schemaRefs>
    <ds:schemaRef ds:uri="74ba3640-328d-449a-9f7d-a6e0f48b18e2"/>
    <ds:schemaRef ds:uri="8a5f5284-53ab-4ff8-b83a-40cadec0407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296A597-4D5A-4F3E-AE98-26F90610E11F}">
  <ds:schemaRefs>
    <ds:schemaRef ds:uri="74ba3640-328d-449a-9f7d-a6e0f48b18e2"/>
    <ds:schemaRef ds:uri="8a5f5284-53ab-4ff8-b83a-40cadec0407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1915</Words>
  <Application>Microsoft Office PowerPoint</Application>
  <PresentationFormat>Widescreen</PresentationFormat>
  <Paragraphs>197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Aptos</vt:lpstr>
      <vt:lpstr>Aptos Display</vt:lpstr>
      <vt:lpstr>Arial</vt:lpstr>
      <vt:lpstr>Calibri</vt:lpstr>
      <vt:lpstr>Futura PT Book</vt:lpstr>
      <vt:lpstr>Montserrat</vt:lpstr>
      <vt:lpstr>Montserrat SemiBold</vt:lpstr>
      <vt:lpstr>Poppins</vt:lpstr>
      <vt:lpstr>Wingdings</vt:lpstr>
      <vt:lpstr>eternalHealth1</vt:lpstr>
      <vt:lpstr>3_eternalHealth1</vt:lpstr>
      <vt:lpstr>1_eternalHealth1</vt:lpstr>
      <vt:lpstr>Plan Year 2025  Sales Presentation</vt:lpstr>
      <vt:lpstr>Welcome!</vt:lpstr>
      <vt:lpstr>Why eternalHealth</vt:lpstr>
      <vt:lpstr>PowerPoint Presentation</vt:lpstr>
      <vt:lpstr>Medicare Basics</vt:lpstr>
      <vt:lpstr>Medicare Coverage Options</vt:lpstr>
      <vt:lpstr>Medicare Advantage Eligibility</vt:lpstr>
      <vt:lpstr>Enrollment Periods</vt:lpstr>
      <vt:lpstr>PowerPoint Presentation</vt:lpstr>
      <vt:lpstr>2025 Part D Coverage Stages</vt:lpstr>
      <vt:lpstr>Extra Help</vt:lpstr>
      <vt:lpstr>PowerPoint Presentation</vt:lpstr>
      <vt:lpstr>Medicare Terms and Phrases</vt:lpstr>
      <vt:lpstr>Part D Terms and Phrases </vt:lpstr>
      <vt:lpstr>Enrollment Terms and Phrases </vt:lpstr>
      <vt:lpstr>What Our Members Are Saying</vt:lpstr>
      <vt:lpstr>Massachusetts Plans Overview</vt:lpstr>
      <vt:lpstr>Next, we are going to review…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Sales Presentation</dc:title>
  <dc:creator>Nicole Brown</dc:creator>
  <cp:lastModifiedBy>Brittany Cardinal</cp:lastModifiedBy>
  <cp:revision>7</cp:revision>
  <dcterms:created xsi:type="dcterms:W3CDTF">2023-08-29T15:15:27Z</dcterms:created>
  <dcterms:modified xsi:type="dcterms:W3CDTF">2024-10-01T18:56:52Z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0x010100A6D1AB944B6FA342B58999A40718EA30</vt:lpwstr>
  </property>
  <property fmtid="{D5CDD505-2E9C-101B-9397-08002B2CF9AE}" pid="3" name="MediaServiceImageTags">
    <vt:lpwstr/>
  </property>
</Properties>
</file>